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91" autoAdjust="0"/>
    <p:restoredTop sz="94660"/>
  </p:normalViewPr>
  <p:slideViewPr>
    <p:cSldViewPr snapToGrid="0">
      <p:cViewPr varScale="1">
        <p:scale>
          <a:sx n="114" d="100"/>
          <a:sy n="114" d="100"/>
        </p:scale>
        <p:origin x="51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5022FC-A017-4D95-86C3-B45F00CFCA56}" type="doc">
      <dgm:prSet loTypeId="urn:microsoft.com/office/officeart/2005/8/layout/bProcess4" loCatId="process" qsTypeId="urn:microsoft.com/office/officeart/2005/8/quickstyle/simple5" qsCatId="simple" csTypeId="urn:microsoft.com/office/officeart/2005/8/colors/accent1_2" csCatId="accent1"/>
      <dgm:spPr/>
      <dgm:t>
        <a:bodyPr/>
        <a:lstStyle/>
        <a:p>
          <a:endParaRPr lang="en-US"/>
        </a:p>
      </dgm:t>
    </dgm:pt>
    <dgm:pt modelId="{4473F553-E041-4463-946C-A3DF302EE030}">
      <dgm:prSet/>
      <dgm:spPr/>
      <dgm:t>
        <a:bodyPr/>
        <a:lstStyle/>
        <a:p>
          <a:r>
            <a:rPr lang="en-US"/>
            <a:t>Domain name recommendation and research</a:t>
          </a:r>
        </a:p>
      </dgm:t>
    </dgm:pt>
    <dgm:pt modelId="{3E59429F-7353-4A2A-A9C4-03A8304D0067}" type="parTrans" cxnId="{4B4E7BAC-ECB3-4280-BCD7-46858455A833}">
      <dgm:prSet/>
      <dgm:spPr/>
      <dgm:t>
        <a:bodyPr/>
        <a:lstStyle/>
        <a:p>
          <a:endParaRPr lang="en-US"/>
        </a:p>
      </dgm:t>
    </dgm:pt>
    <dgm:pt modelId="{D7246E5E-37DE-4FE0-A94B-BD8D8983ACA9}" type="sibTrans" cxnId="{4B4E7BAC-ECB3-4280-BCD7-46858455A833}">
      <dgm:prSet/>
      <dgm:spPr/>
      <dgm:t>
        <a:bodyPr/>
        <a:lstStyle/>
        <a:p>
          <a:endParaRPr lang="en-US"/>
        </a:p>
      </dgm:t>
    </dgm:pt>
    <dgm:pt modelId="{87D52D41-2295-4A65-9E53-CC04D3B875CC}">
      <dgm:prSet/>
      <dgm:spPr/>
      <dgm:t>
        <a:bodyPr/>
        <a:lstStyle/>
        <a:p>
          <a:r>
            <a:rPr lang="en-US"/>
            <a:t>Content writing research and writing</a:t>
          </a:r>
        </a:p>
      </dgm:t>
    </dgm:pt>
    <dgm:pt modelId="{FEE08B0C-06CB-4F3C-8EFB-1461D7CF5253}" type="parTrans" cxnId="{D05B0F85-A9AB-478A-83C2-3C0635FCB0A4}">
      <dgm:prSet/>
      <dgm:spPr/>
      <dgm:t>
        <a:bodyPr/>
        <a:lstStyle/>
        <a:p>
          <a:endParaRPr lang="en-US"/>
        </a:p>
      </dgm:t>
    </dgm:pt>
    <dgm:pt modelId="{05090AAD-1F02-4DAE-83BA-4BAEAB6A85EC}" type="sibTrans" cxnId="{D05B0F85-A9AB-478A-83C2-3C0635FCB0A4}">
      <dgm:prSet/>
      <dgm:spPr/>
      <dgm:t>
        <a:bodyPr/>
        <a:lstStyle/>
        <a:p>
          <a:endParaRPr lang="en-US"/>
        </a:p>
      </dgm:t>
    </dgm:pt>
    <dgm:pt modelId="{998C437F-92AD-47D4-ADEB-2BA053C8C0DB}">
      <dgm:prSet/>
      <dgm:spPr/>
      <dgm:t>
        <a:bodyPr/>
        <a:lstStyle/>
        <a:p>
          <a:r>
            <a:rPr lang="en-US"/>
            <a:t>Stripe setup and integration</a:t>
          </a:r>
        </a:p>
      </dgm:t>
    </dgm:pt>
    <dgm:pt modelId="{63C4EB68-41D4-479F-AC47-4F4D16E72BA1}" type="parTrans" cxnId="{F63F6133-562E-4B84-B484-973ACCAC2D27}">
      <dgm:prSet/>
      <dgm:spPr/>
      <dgm:t>
        <a:bodyPr/>
        <a:lstStyle/>
        <a:p>
          <a:endParaRPr lang="en-US"/>
        </a:p>
      </dgm:t>
    </dgm:pt>
    <dgm:pt modelId="{0D138947-ECBC-4CFD-A631-EFDB8271E18F}" type="sibTrans" cxnId="{F63F6133-562E-4B84-B484-973ACCAC2D27}">
      <dgm:prSet/>
      <dgm:spPr/>
      <dgm:t>
        <a:bodyPr/>
        <a:lstStyle/>
        <a:p>
          <a:endParaRPr lang="en-US"/>
        </a:p>
      </dgm:t>
    </dgm:pt>
    <dgm:pt modelId="{E5586C7C-A2BB-4321-BB26-CA4DD202F4F7}">
      <dgm:prSet/>
      <dgm:spPr/>
      <dgm:t>
        <a:bodyPr/>
        <a:lstStyle/>
        <a:p>
          <a:r>
            <a:rPr lang="en-US"/>
            <a:t>Web design recommendations</a:t>
          </a:r>
        </a:p>
      </dgm:t>
    </dgm:pt>
    <dgm:pt modelId="{0A05B2FB-7E51-4615-85E0-4F34446B71AA}" type="parTrans" cxnId="{148726BA-225A-404C-A4DF-0346DF5052EF}">
      <dgm:prSet/>
      <dgm:spPr/>
      <dgm:t>
        <a:bodyPr/>
        <a:lstStyle/>
        <a:p>
          <a:endParaRPr lang="en-US"/>
        </a:p>
      </dgm:t>
    </dgm:pt>
    <dgm:pt modelId="{3946B99B-C1F0-451D-AE93-6CB0E1288CB0}" type="sibTrans" cxnId="{148726BA-225A-404C-A4DF-0346DF5052EF}">
      <dgm:prSet/>
      <dgm:spPr/>
      <dgm:t>
        <a:bodyPr/>
        <a:lstStyle/>
        <a:p>
          <a:endParaRPr lang="en-US"/>
        </a:p>
      </dgm:t>
    </dgm:pt>
    <dgm:pt modelId="{68F8C5CF-09CC-467F-A020-C1260E239D6E}">
      <dgm:prSet/>
      <dgm:spPr/>
      <dgm:t>
        <a:bodyPr/>
        <a:lstStyle/>
        <a:p>
          <a:r>
            <a:rPr lang="en-US"/>
            <a:t>Company and EIN number registration</a:t>
          </a:r>
        </a:p>
      </dgm:t>
    </dgm:pt>
    <dgm:pt modelId="{D5F21269-5FCE-4F15-8920-6B99C291B20F}" type="parTrans" cxnId="{D864BA01-097E-46CC-BC27-764D88BA9D72}">
      <dgm:prSet/>
      <dgm:spPr/>
      <dgm:t>
        <a:bodyPr/>
        <a:lstStyle/>
        <a:p>
          <a:endParaRPr lang="en-US"/>
        </a:p>
      </dgm:t>
    </dgm:pt>
    <dgm:pt modelId="{A46CDA93-2B60-4918-928E-A46FBE02658C}" type="sibTrans" cxnId="{D864BA01-097E-46CC-BC27-764D88BA9D72}">
      <dgm:prSet/>
      <dgm:spPr/>
      <dgm:t>
        <a:bodyPr/>
        <a:lstStyle/>
        <a:p>
          <a:endParaRPr lang="en-US"/>
        </a:p>
      </dgm:t>
    </dgm:pt>
    <dgm:pt modelId="{06DCFC6C-8659-4EE5-A462-18DBD1579092}">
      <dgm:prSet/>
      <dgm:spPr/>
      <dgm:t>
        <a:bodyPr/>
        <a:lstStyle/>
        <a:p>
          <a:r>
            <a:rPr lang="en-US"/>
            <a:t>Social media setup</a:t>
          </a:r>
        </a:p>
      </dgm:t>
    </dgm:pt>
    <dgm:pt modelId="{4F46C13C-B378-41DA-81C7-CBF8804E9CE5}" type="parTrans" cxnId="{8BC59D8B-C46E-43B1-A8AA-674F1C5335EC}">
      <dgm:prSet/>
      <dgm:spPr/>
      <dgm:t>
        <a:bodyPr/>
        <a:lstStyle/>
        <a:p>
          <a:endParaRPr lang="en-US"/>
        </a:p>
      </dgm:t>
    </dgm:pt>
    <dgm:pt modelId="{AC00D664-CDFE-46AE-BB19-9867CF2F61EF}" type="sibTrans" cxnId="{8BC59D8B-C46E-43B1-A8AA-674F1C5335EC}">
      <dgm:prSet/>
      <dgm:spPr/>
      <dgm:t>
        <a:bodyPr/>
        <a:lstStyle/>
        <a:p>
          <a:endParaRPr lang="en-US"/>
        </a:p>
      </dgm:t>
    </dgm:pt>
    <dgm:pt modelId="{C342CDC4-85A6-46F6-AF58-96166449DAA6}">
      <dgm:prSet/>
      <dgm:spPr/>
      <dgm:t>
        <a:bodyPr/>
        <a:lstStyle/>
        <a:p>
          <a:r>
            <a:rPr lang="en-US"/>
            <a:t>Paid add setup</a:t>
          </a:r>
        </a:p>
      </dgm:t>
    </dgm:pt>
    <dgm:pt modelId="{91D1AE19-8023-4066-94C4-0DD2F3A5125C}" type="parTrans" cxnId="{312C91DA-813D-4F19-9CF3-B071021C07D5}">
      <dgm:prSet/>
      <dgm:spPr/>
      <dgm:t>
        <a:bodyPr/>
        <a:lstStyle/>
        <a:p>
          <a:endParaRPr lang="en-US"/>
        </a:p>
      </dgm:t>
    </dgm:pt>
    <dgm:pt modelId="{139259C9-7F94-4453-B3A4-9DD2242EB50E}" type="sibTrans" cxnId="{312C91DA-813D-4F19-9CF3-B071021C07D5}">
      <dgm:prSet/>
      <dgm:spPr/>
      <dgm:t>
        <a:bodyPr/>
        <a:lstStyle/>
        <a:p>
          <a:endParaRPr lang="en-US"/>
        </a:p>
      </dgm:t>
    </dgm:pt>
    <dgm:pt modelId="{1874F2F0-E2E2-4A69-AF76-30F09EFAD239}">
      <dgm:prSet/>
      <dgm:spPr/>
      <dgm:t>
        <a:bodyPr/>
        <a:lstStyle/>
        <a:p>
          <a:r>
            <a:rPr lang="en-US"/>
            <a:t>SEO and blogging</a:t>
          </a:r>
        </a:p>
      </dgm:t>
    </dgm:pt>
    <dgm:pt modelId="{F16C9ACB-E0A2-433F-B46C-F6DD859CC7DC}" type="parTrans" cxnId="{D5EAB38D-DD26-4362-8F1A-DC671B2EA2A3}">
      <dgm:prSet/>
      <dgm:spPr/>
      <dgm:t>
        <a:bodyPr/>
        <a:lstStyle/>
        <a:p>
          <a:endParaRPr lang="en-US"/>
        </a:p>
      </dgm:t>
    </dgm:pt>
    <dgm:pt modelId="{434C62CC-F006-4945-9C09-E5A42CB76792}" type="sibTrans" cxnId="{D5EAB38D-DD26-4362-8F1A-DC671B2EA2A3}">
      <dgm:prSet/>
      <dgm:spPr/>
      <dgm:t>
        <a:bodyPr/>
        <a:lstStyle/>
        <a:p>
          <a:endParaRPr lang="en-US"/>
        </a:p>
      </dgm:t>
    </dgm:pt>
    <dgm:pt modelId="{E383C9CF-7B7B-499F-A271-9C5671D3A921}">
      <dgm:prSet/>
      <dgm:spPr/>
      <dgm:t>
        <a:bodyPr/>
        <a:lstStyle/>
        <a:p>
          <a:r>
            <a:rPr lang="en-US"/>
            <a:t>Google my business</a:t>
          </a:r>
        </a:p>
      </dgm:t>
    </dgm:pt>
    <dgm:pt modelId="{C4F80308-9BC2-4BD7-B39F-1C2AD943D6E2}" type="parTrans" cxnId="{C036A928-FC0D-4ABF-9D0A-B271445C3CF7}">
      <dgm:prSet/>
      <dgm:spPr/>
      <dgm:t>
        <a:bodyPr/>
        <a:lstStyle/>
        <a:p>
          <a:endParaRPr lang="en-US"/>
        </a:p>
      </dgm:t>
    </dgm:pt>
    <dgm:pt modelId="{73122018-82F0-41E7-89BA-FC923C0107C3}" type="sibTrans" cxnId="{C036A928-FC0D-4ABF-9D0A-B271445C3CF7}">
      <dgm:prSet/>
      <dgm:spPr/>
      <dgm:t>
        <a:bodyPr/>
        <a:lstStyle/>
        <a:p>
          <a:endParaRPr lang="en-US"/>
        </a:p>
      </dgm:t>
    </dgm:pt>
    <dgm:pt modelId="{EFACD92D-2615-475B-A6A8-B0841D6FCF50}">
      <dgm:prSet/>
      <dgm:spPr/>
      <dgm:t>
        <a:bodyPr/>
        <a:lstStyle/>
        <a:p>
          <a:r>
            <a:rPr lang="en-US"/>
            <a:t>Lead </a:t>
          </a:r>
        </a:p>
      </dgm:t>
    </dgm:pt>
    <dgm:pt modelId="{12A1D9F8-B6D1-4F34-9713-C19A64BFDC09}" type="parTrans" cxnId="{0AE49AB1-FFBE-4D00-9D60-60266EB85E88}">
      <dgm:prSet/>
      <dgm:spPr/>
      <dgm:t>
        <a:bodyPr/>
        <a:lstStyle/>
        <a:p>
          <a:endParaRPr lang="en-US"/>
        </a:p>
      </dgm:t>
    </dgm:pt>
    <dgm:pt modelId="{CB12A59E-4414-4BD3-A4F3-3F29E465FDB8}" type="sibTrans" cxnId="{0AE49AB1-FFBE-4D00-9D60-60266EB85E88}">
      <dgm:prSet/>
      <dgm:spPr/>
      <dgm:t>
        <a:bodyPr/>
        <a:lstStyle/>
        <a:p>
          <a:endParaRPr lang="en-US"/>
        </a:p>
      </dgm:t>
    </dgm:pt>
    <dgm:pt modelId="{70428DB5-CD6D-4D9D-AF2F-62F0A6D2B7C1}">
      <dgm:prSet/>
      <dgm:spPr/>
      <dgm:t>
        <a:bodyPr/>
        <a:lstStyle/>
        <a:p>
          <a:r>
            <a:rPr lang="en-US"/>
            <a:t>Website development and hosting</a:t>
          </a:r>
        </a:p>
      </dgm:t>
    </dgm:pt>
    <dgm:pt modelId="{096D59E4-2D4B-4739-8C7B-761E03B3E078}" type="parTrans" cxnId="{0801A222-906B-40AC-A1AA-AA41B841422C}">
      <dgm:prSet/>
      <dgm:spPr/>
      <dgm:t>
        <a:bodyPr/>
        <a:lstStyle/>
        <a:p>
          <a:endParaRPr lang="en-US"/>
        </a:p>
      </dgm:t>
    </dgm:pt>
    <dgm:pt modelId="{E4BBDDFC-A7FF-458C-BD96-4D01F499B832}" type="sibTrans" cxnId="{0801A222-906B-40AC-A1AA-AA41B841422C}">
      <dgm:prSet/>
      <dgm:spPr/>
      <dgm:t>
        <a:bodyPr/>
        <a:lstStyle/>
        <a:p>
          <a:endParaRPr lang="en-US"/>
        </a:p>
      </dgm:t>
    </dgm:pt>
    <dgm:pt modelId="{253A4A16-44EE-4EFB-BA7D-8A6DA6925A85}" type="pres">
      <dgm:prSet presAssocID="{FF5022FC-A017-4D95-86C3-B45F00CFCA56}" presName="Name0" presStyleCnt="0">
        <dgm:presLayoutVars>
          <dgm:dir/>
          <dgm:resizeHandles/>
        </dgm:presLayoutVars>
      </dgm:prSet>
      <dgm:spPr/>
    </dgm:pt>
    <dgm:pt modelId="{6F082F79-EA01-475B-B459-FCD79A80C8D4}" type="pres">
      <dgm:prSet presAssocID="{4473F553-E041-4463-946C-A3DF302EE030}" presName="compNode" presStyleCnt="0"/>
      <dgm:spPr/>
    </dgm:pt>
    <dgm:pt modelId="{11A74809-3AC7-4F7B-917F-6132CD2C1666}" type="pres">
      <dgm:prSet presAssocID="{4473F553-E041-4463-946C-A3DF302EE030}" presName="dummyConnPt" presStyleCnt="0"/>
      <dgm:spPr/>
    </dgm:pt>
    <dgm:pt modelId="{22C5CB09-C478-4F5C-A39E-150FA307EE86}" type="pres">
      <dgm:prSet presAssocID="{4473F553-E041-4463-946C-A3DF302EE030}" presName="node" presStyleLbl="node1" presStyleIdx="0" presStyleCnt="11">
        <dgm:presLayoutVars>
          <dgm:bulletEnabled val="1"/>
        </dgm:presLayoutVars>
      </dgm:prSet>
      <dgm:spPr/>
    </dgm:pt>
    <dgm:pt modelId="{92FBA08E-C357-4FC7-9521-E3032953A32C}" type="pres">
      <dgm:prSet presAssocID="{D7246E5E-37DE-4FE0-A94B-BD8D8983ACA9}" presName="sibTrans" presStyleLbl="bgSibTrans2D1" presStyleIdx="0" presStyleCnt="10"/>
      <dgm:spPr/>
    </dgm:pt>
    <dgm:pt modelId="{3F018D9C-6E28-4176-9A3B-1C09557D12B3}" type="pres">
      <dgm:prSet presAssocID="{87D52D41-2295-4A65-9E53-CC04D3B875CC}" presName="compNode" presStyleCnt="0"/>
      <dgm:spPr/>
    </dgm:pt>
    <dgm:pt modelId="{D510C7EA-2CFD-45C3-8EB8-50AE74875137}" type="pres">
      <dgm:prSet presAssocID="{87D52D41-2295-4A65-9E53-CC04D3B875CC}" presName="dummyConnPt" presStyleCnt="0"/>
      <dgm:spPr/>
    </dgm:pt>
    <dgm:pt modelId="{C565B955-24F4-4804-BFEE-B1D26BF55504}" type="pres">
      <dgm:prSet presAssocID="{87D52D41-2295-4A65-9E53-CC04D3B875CC}" presName="node" presStyleLbl="node1" presStyleIdx="1" presStyleCnt="11">
        <dgm:presLayoutVars>
          <dgm:bulletEnabled val="1"/>
        </dgm:presLayoutVars>
      </dgm:prSet>
      <dgm:spPr/>
    </dgm:pt>
    <dgm:pt modelId="{56B8DDC2-7C8E-4F0A-B252-1E04D776DD76}" type="pres">
      <dgm:prSet presAssocID="{05090AAD-1F02-4DAE-83BA-4BAEAB6A85EC}" presName="sibTrans" presStyleLbl="bgSibTrans2D1" presStyleIdx="1" presStyleCnt="10"/>
      <dgm:spPr/>
    </dgm:pt>
    <dgm:pt modelId="{C27F1753-B213-4AD6-876B-8A63BBCD76D9}" type="pres">
      <dgm:prSet presAssocID="{998C437F-92AD-47D4-ADEB-2BA053C8C0DB}" presName="compNode" presStyleCnt="0"/>
      <dgm:spPr/>
    </dgm:pt>
    <dgm:pt modelId="{0454D3DA-63D6-450F-B4E7-BE17C77BBED4}" type="pres">
      <dgm:prSet presAssocID="{998C437F-92AD-47D4-ADEB-2BA053C8C0DB}" presName="dummyConnPt" presStyleCnt="0"/>
      <dgm:spPr/>
    </dgm:pt>
    <dgm:pt modelId="{0EEDF313-C3EA-4040-BDB1-A90DE5686A28}" type="pres">
      <dgm:prSet presAssocID="{998C437F-92AD-47D4-ADEB-2BA053C8C0DB}" presName="node" presStyleLbl="node1" presStyleIdx="2" presStyleCnt="11">
        <dgm:presLayoutVars>
          <dgm:bulletEnabled val="1"/>
        </dgm:presLayoutVars>
      </dgm:prSet>
      <dgm:spPr/>
    </dgm:pt>
    <dgm:pt modelId="{73E1BC5B-5061-40D6-9BE3-55D58BAA5AB8}" type="pres">
      <dgm:prSet presAssocID="{0D138947-ECBC-4CFD-A631-EFDB8271E18F}" presName="sibTrans" presStyleLbl="bgSibTrans2D1" presStyleIdx="2" presStyleCnt="10"/>
      <dgm:spPr/>
    </dgm:pt>
    <dgm:pt modelId="{66DC0CAF-74EB-49A8-BD06-F9DC6BC3078A}" type="pres">
      <dgm:prSet presAssocID="{E5586C7C-A2BB-4321-BB26-CA4DD202F4F7}" presName="compNode" presStyleCnt="0"/>
      <dgm:spPr/>
    </dgm:pt>
    <dgm:pt modelId="{A7EB30A0-5EF5-48AB-8DA8-DFD178D30115}" type="pres">
      <dgm:prSet presAssocID="{E5586C7C-A2BB-4321-BB26-CA4DD202F4F7}" presName="dummyConnPt" presStyleCnt="0"/>
      <dgm:spPr/>
    </dgm:pt>
    <dgm:pt modelId="{218AB876-CE37-481F-8562-1C818EAE5BA9}" type="pres">
      <dgm:prSet presAssocID="{E5586C7C-A2BB-4321-BB26-CA4DD202F4F7}" presName="node" presStyleLbl="node1" presStyleIdx="3" presStyleCnt="11">
        <dgm:presLayoutVars>
          <dgm:bulletEnabled val="1"/>
        </dgm:presLayoutVars>
      </dgm:prSet>
      <dgm:spPr/>
    </dgm:pt>
    <dgm:pt modelId="{B8D9BE36-D5E1-4116-84B2-8AAB981A46EC}" type="pres">
      <dgm:prSet presAssocID="{3946B99B-C1F0-451D-AE93-6CB0E1288CB0}" presName="sibTrans" presStyleLbl="bgSibTrans2D1" presStyleIdx="3" presStyleCnt="10"/>
      <dgm:spPr/>
    </dgm:pt>
    <dgm:pt modelId="{B35CFDDB-4E1F-40B7-8231-399E2E5F3CF1}" type="pres">
      <dgm:prSet presAssocID="{68F8C5CF-09CC-467F-A020-C1260E239D6E}" presName="compNode" presStyleCnt="0"/>
      <dgm:spPr/>
    </dgm:pt>
    <dgm:pt modelId="{7637A54B-903A-4B0A-BDCE-616D15942EC4}" type="pres">
      <dgm:prSet presAssocID="{68F8C5CF-09CC-467F-A020-C1260E239D6E}" presName="dummyConnPt" presStyleCnt="0"/>
      <dgm:spPr/>
    </dgm:pt>
    <dgm:pt modelId="{71A050CE-D166-49EF-9E08-C207FC023FCB}" type="pres">
      <dgm:prSet presAssocID="{68F8C5CF-09CC-467F-A020-C1260E239D6E}" presName="node" presStyleLbl="node1" presStyleIdx="4" presStyleCnt="11">
        <dgm:presLayoutVars>
          <dgm:bulletEnabled val="1"/>
        </dgm:presLayoutVars>
      </dgm:prSet>
      <dgm:spPr/>
    </dgm:pt>
    <dgm:pt modelId="{0F928FA0-3CAC-4E68-A2CE-ECC13D946A85}" type="pres">
      <dgm:prSet presAssocID="{A46CDA93-2B60-4918-928E-A46FBE02658C}" presName="sibTrans" presStyleLbl="bgSibTrans2D1" presStyleIdx="4" presStyleCnt="10"/>
      <dgm:spPr/>
    </dgm:pt>
    <dgm:pt modelId="{B700754A-002C-4FBC-B315-7BE2E271BEAD}" type="pres">
      <dgm:prSet presAssocID="{06DCFC6C-8659-4EE5-A462-18DBD1579092}" presName="compNode" presStyleCnt="0"/>
      <dgm:spPr/>
    </dgm:pt>
    <dgm:pt modelId="{4FCEFDFB-EFDD-4D27-B59F-EBE0FE7A2390}" type="pres">
      <dgm:prSet presAssocID="{06DCFC6C-8659-4EE5-A462-18DBD1579092}" presName="dummyConnPt" presStyleCnt="0"/>
      <dgm:spPr/>
    </dgm:pt>
    <dgm:pt modelId="{82587013-EA29-4191-8725-8567382A46F8}" type="pres">
      <dgm:prSet presAssocID="{06DCFC6C-8659-4EE5-A462-18DBD1579092}" presName="node" presStyleLbl="node1" presStyleIdx="5" presStyleCnt="11">
        <dgm:presLayoutVars>
          <dgm:bulletEnabled val="1"/>
        </dgm:presLayoutVars>
      </dgm:prSet>
      <dgm:spPr/>
    </dgm:pt>
    <dgm:pt modelId="{0B4AAD05-01FA-4D8D-95A4-91C9677A1720}" type="pres">
      <dgm:prSet presAssocID="{AC00D664-CDFE-46AE-BB19-9867CF2F61EF}" presName="sibTrans" presStyleLbl="bgSibTrans2D1" presStyleIdx="5" presStyleCnt="10"/>
      <dgm:spPr/>
    </dgm:pt>
    <dgm:pt modelId="{560C91B2-24ED-4452-800C-A7484903268B}" type="pres">
      <dgm:prSet presAssocID="{C342CDC4-85A6-46F6-AF58-96166449DAA6}" presName="compNode" presStyleCnt="0"/>
      <dgm:spPr/>
    </dgm:pt>
    <dgm:pt modelId="{B9A4061D-CAD5-4552-BAD4-DB7BCF6BAFAB}" type="pres">
      <dgm:prSet presAssocID="{C342CDC4-85A6-46F6-AF58-96166449DAA6}" presName="dummyConnPt" presStyleCnt="0"/>
      <dgm:spPr/>
    </dgm:pt>
    <dgm:pt modelId="{72D2FF4C-A965-47B2-AE03-CF34CDE1825D}" type="pres">
      <dgm:prSet presAssocID="{C342CDC4-85A6-46F6-AF58-96166449DAA6}" presName="node" presStyleLbl="node1" presStyleIdx="6" presStyleCnt="11">
        <dgm:presLayoutVars>
          <dgm:bulletEnabled val="1"/>
        </dgm:presLayoutVars>
      </dgm:prSet>
      <dgm:spPr/>
    </dgm:pt>
    <dgm:pt modelId="{2ADC0B52-056E-4B13-ACE7-3094F77244AD}" type="pres">
      <dgm:prSet presAssocID="{139259C9-7F94-4453-B3A4-9DD2242EB50E}" presName="sibTrans" presStyleLbl="bgSibTrans2D1" presStyleIdx="6" presStyleCnt="10"/>
      <dgm:spPr/>
    </dgm:pt>
    <dgm:pt modelId="{778F568A-4ABD-4E57-B201-6F1F68EB54EA}" type="pres">
      <dgm:prSet presAssocID="{1874F2F0-E2E2-4A69-AF76-30F09EFAD239}" presName="compNode" presStyleCnt="0"/>
      <dgm:spPr/>
    </dgm:pt>
    <dgm:pt modelId="{646E938F-F16C-4649-8B1B-BFCDE8EEE92F}" type="pres">
      <dgm:prSet presAssocID="{1874F2F0-E2E2-4A69-AF76-30F09EFAD239}" presName="dummyConnPt" presStyleCnt="0"/>
      <dgm:spPr/>
    </dgm:pt>
    <dgm:pt modelId="{2BEB659B-4B4C-4117-89E9-9F586B196A64}" type="pres">
      <dgm:prSet presAssocID="{1874F2F0-E2E2-4A69-AF76-30F09EFAD239}" presName="node" presStyleLbl="node1" presStyleIdx="7" presStyleCnt="11">
        <dgm:presLayoutVars>
          <dgm:bulletEnabled val="1"/>
        </dgm:presLayoutVars>
      </dgm:prSet>
      <dgm:spPr/>
    </dgm:pt>
    <dgm:pt modelId="{3B99E293-5936-48C5-84E7-4E220D44D30D}" type="pres">
      <dgm:prSet presAssocID="{434C62CC-F006-4945-9C09-E5A42CB76792}" presName="sibTrans" presStyleLbl="bgSibTrans2D1" presStyleIdx="7" presStyleCnt="10"/>
      <dgm:spPr/>
    </dgm:pt>
    <dgm:pt modelId="{81DB2522-4D34-498F-8211-B39485C23D32}" type="pres">
      <dgm:prSet presAssocID="{E383C9CF-7B7B-499F-A271-9C5671D3A921}" presName="compNode" presStyleCnt="0"/>
      <dgm:spPr/>
    </dgm:pt>
    <dgm:pt modelId="{65A0B473-0EA6-46B4-B870-3DA7045FDFE3}" type="pres">
      <dgm:prSet presAssocID="{E383C9CF-7B7B-499F-A271-9C5671D3A921}" presName="dummyConnPt" presStyleCnt="0"/>
      <dgm:spPr/>
    </dgm:pt>
    <dgm:pt modelId="{EB219E2E-01CC-47B1-BC9A-EE7FE1A4897F}" type="pres">
      <dgm:prSet presAssocID="{E383C9CF-7B7B-499F-A271-9C5671D3A921}" presName="node" presStyleLbl="node1" presStyleIdx="8" presStyleCnt="11">
        <dgm:presLayoutVars>
          <dgm:bulletEnabled val="1"/>
        </dgm:presLayoutVars>
      </dgm:prSet>
      <dgm:spPr/>
    </dgm:pt>
    <dgm:pt modelId="{CDDC5A2A-E699-4F72-AE59-19CF86CD203E}" type="pres">
      <dgm:prSet presAssocID="{73122018-82F0-41E7-89BA-FC923C0107C3}" presName="sibTrans" presStyleLbl="bgSibTrans2D1" presStyleIdx="8" presStyleCnt="10"/>
      <dgm:spPr/>
    </dgm:pt>
    <dgm:pt modelId="{2BC2C7B7-2D7E-4F6D-916D-FCECF6340775}" type="pres">
      <dgm:prSet presAssocID="{EFACD92D-2615-475B-A6A8-B0841D6FCF50}" presName="compNode" presStyleCnt="0"/>
      <dgm:spPr/>
    </dgm:pt>
    <dgm:pt modelId="{ED21C499-1D93-4520-BB20-01E33707E5B5}" type="pres">
      <dgm:prSet presAssocID="{EFACD92D-2615-475B-A6A8-B0841D6FCF50}" presName="dummyConnPt" presStyleCnt="0"/>
      <dgm:spPr/>
    </dgm:pt>
    <dgm:pt modelId="{582C9FF2-A40C-4167-98C6-9AD6396085E1}" type="pres">
      <dgm:prSet presAssocID="{EFACD92D-2615-475B-A6A8-B0841D6FCF50}" presName="node" presStyleLbl="node1" presStyleIdx="9" presStyleCnt="11">
        <dgm:presLayoutVars>
          <dgm:bulletEnabled val="1"/>
        </dgm:presLayoutVars>
      </dgm:prSet>
      <dgm:spPr/>
    </dgm:pt>
    <dgm:pt modelId="{BF960EF6-FAA2-4D0A-917D-40BD4434AD09}" type="pres">
      <dgm:prSet presAssocID="{CB12A59E-4414-4BD3-A4F3-3F29E465FDB8}" presName="sibTrans" presStyleLbl="bgSibTrans2D1" presStyleIdx="9" presStyleCnt="10"/>
      <dgm:spPr/>
    </dgm:pt>
    <dgm:pt modelId="{6DBF1AE3-46D2-4B4C-895B-62284CD8C8B9}" type="pres">
      <dgm:prSet presAssocID="{70428DB5-CD6D-4D9D-AF2F-62F0A6D2B7C1}" presName="compNode" presStyleCnt="0"/>
      <dgm:spPr/>
    </dgm:pt>
    <dgm:pt modelId="{E59F8E06-DABA-48BA-985C-3CFC7F232ABB}" type="pres">
      <dgm:prSet presAssocID="{70428DB5-CD6D-4D9D-AF2F-62F0A6D2B7C1}" presName="dummyConnPt" presStyleCnt="0"/>
      <dgm:spPr/>
    </dgm:pt>
    <dgm:pt modelId="{D2968EC8-4942-4980-A09A-F1470D6F40CD}" type="pres">
      <dgm:prSet presAssocID="{70428DB5-CD6D-4D9D-AF2F-62F0A6D2B7C1}" presName="node" presStyleLbl="node1" presStyleIdx="10" presStyleCnt="11">
        <dgm:presLayoutVars>
          <dgm:bulletEnabled val="1"/>
        </dgm:presLayoutVars>
      </dgm:prSet>
      <dgm:spPr/>
    </dgm:pt>
  </dgm:ptLst>
  <dgm:cxnLst>
    <dgm:cxn modelId="{D864BA01-097E-46CC-BC27-764D88BA9D72}" srcId="{FF5022FC-A017-4D95-86C3-B45F00CFCA56}" destId="{68F8C5CF-09CC-467F-A020-C1260E239D6E}" srcOrd="4" destOrd="0" parTransId="{D5F21269-5FCE-4F15-8920-6B99C291B20F}" sibTransId="{A46CDA93-2B60-4918-928E-A46FBE02658C}"/>
    <dgm:cxn modelId="{8314A607-042F-449D-AB84-F38C85D246FE}" type="presOf" srcId="{70428DB5-CD6D-4D9D-AF2F-62F0A6D2B7C1}" destId="{D2968EC8-4942-4980-A09A-F1470D6F40CD}" srcOrd="0" destOrd="0" presId="urn:microsoft.com/office/officeart/2005/8/layout/bProcess4"/>
    <dgm:cxn modelId="{B3719214-9814-49D4-8AF8-A9DAAC866EDB}" type="presOf" srcId="{E383C9CF-7B7B-499F-A271-9C5671D3A921}" destId="{EB219E2E-01CC-47B1-BC9A-EE7FE1A4897F}" srcOrd="0" destOrd="0" presId="urn:microsoft.com/office/officeart/2005/8/layout/bProcess4"/>
    <dgm:cxn modelId="{B51E321A-4F05-4842-8CC1-CE124BCBEEE8}" type="presOf" srcId="{73122018-82F0-41E7-89BA-FC923C0107C3}" destId="{CDDC5A2A-E699-4F72-AE59-19CF86CD203E}" srcOrd="0" destOrd="0" presId="urn:microsoft.com/office/officeart/2005/8/layout/bProcess4"/>
    <dgm:cxn modelId="{0801A222-906B-40AC-A1AA-AA41B841422C}" srcId="{FF5022FC-A017-4D95-86C3-B45F00CFCA56}" destId="{70428DB5-CD6D-4D9D-AF2F-62F0A6D2B7C1}" srcOrd="10" destOrd="0" parTransId="{096D59E4-2D4B-4739-8C7B-761E03B3E078}" sibTransId="{E4BBDDFC-A7FF-458C-BD96-4D01F499B832}"/>
    <dgm:cxn modelId="{C036A928-FC0D-4ABF-9D0A-B271445C3CF7}" srcId="{FF5022FC-A017-4D95-86C3-B45F00CFCA56}" destId="{E383C9CF-7B7B-499F-A271-9C5671D3A921}" srcOrd="8" destOrd="0" parTransId="{C4F80308-9BC2-4BD7-B39F-1C2AD943D6E2}" sibTransId="{73122018-82F0-41E7-89BA-FC923C0107C3}"/>
    <dgm:cxn modelId="{F63F6133-562E-4B84-B484-973ACCAC2D27}" srcId="{FF5022FC-A017-4D95-86C3-B45F00CFCA56}" destId="{998C437F-92AD-47D4-ADEB-2BA053C8C0DB}" srcOrd="2" destOrd="0" parTransId="{63C4EB68-41D4-479F-AC47-4F4D16E72BA1}" sibTransId="{0D138947-ECBC-4CFD-A631-EFDB8271E18F}"/>
    <dgm:cxn modelId="{F270E942-29A1-48DD-8EDD-B22F591B313B}" type="presOf" srcId="{87D52D41-2295-4A65-9E53-CC04D3B875CC}" destId="{C565B955-24F4-4804-BFEE-B1D26BF55504}" srcOrd="0" destOrd="0" presId="urn:microsoft.com/office/officeart/2005/8/layout/bProcess4"/>
    <dgm:cxn modelId="{07E34843-7CD9-4241-82F8-C309CFCE413C}" type="presOf" srcId="{AC00D664-CDFE-46AE-BB19-9867CF2F61EF}" destId="{0B4AAD05-01FA-4D8D-95A4-91C9677A1720}" srcOrd="0" destOrd="0" presId="urn:microsoft.com/office/officeart/2005/8/layout/bProcess4"/>
    <dgm:cxn modelId="{454F6244-C84F-4AC1-A28D-05EB41B02273}" type="presOf" srcId="{4473F553-E041-4463-946C-A3DF302EE030}" destId="{22C5CB09-C478-4F5C-A39E-150FA307EE86}" srcOrd="0" destOrd="0" presId="urn:microsoft.com/office/officeart/2005/8/layout/bProcess4"/>
    <dgm:cxn modelId="{6C028355-7B39-4550-A348-6ECCA20AF2FD}" type="presOf" srcId="{139259C9-7F94-4453-B3A4-9DD2242EB50E}" destId="{2ADC0B52-056E-4B13-ACE7-3094F77244AD}" srcOrd="0" destOrd="0" presId="urn:microsoft.com/office/officeart/2005/8/layout/bProcess4"/>
    <dgm:cxn modelId="{CFE40B76-162C-4A56-AA28-140B51C8F1F4}" type="presOf" srcId="{434C62CC-F006-4945-9C09-E5A42CB76792}" destId="{3B99E293-5936-48C5-84E7-4E220D44D30D}" srcOrd="0" destOrd="0" presId="urn:microsoft.com/office/officeart/2005/8/layout/bProcess4"/>
    <dgm:cxn modelId="{287E7777-0588-4E16-9FD9-0D76A3674F6D}" type="presOf" srcId="{D7246E5E-37DE-4FE0-A94B-BD8D8983ACA9}" destId="{92FBA08E-C357-4FC7-9521-E3032953A32C}" srcOrd="0" destOrd="0" presId="urn:microsoft.com/office/officeart/2005/8/layout/bProcess4"/>
    <dgm:cxn modelId="{51874B78-DA58-4823-BB4F-6D56FBF1B786}" type="presOf" srcId="{05090AAD-1F02-4DAE-83BA-4BAEAB6A85EC}" destId="{56B8DDC2-7C8E-4F0A-B252-1E04D776DD76}" srcOrd="0" destOrd="0" presId="urn:microsoft.com/office/officeart/2005/8/layout/bProcess4"/>
    <dgm:cxn modelId="{D05B0F85-A9AB-478A-83C2-3C0635FCB0A4}" srcId="{FF5022FC-A017-4D95-86C3-B45F00CFCA56}" destId="{87D52D41-2295-4A65-9E53-CC04D3B875CC}" srcOrd="1" destOrd="0" parTransId="{FEE08B0C-06CB-4F3C-8EFB-1461D7CF5253}" sibTransId="{05090AAD-1F02-4DAE-83BA-4BAEAB6A85EC}"/>
    <dgm:cxn modelId="{430ACA86-6AB3-4F14-B48C-310A2D8FBFF3}" type="presOf" srcId="{998C437F-92AD-47D4-ADEB-2BA053C8C0DB}" destId="{0EEDF313-C3EA-4040-BDB1-A90DE5686A28}" srcOrd="0" destOrd="0" presId="urn:microsoft.com/office/officeart/2005/8/layout/bProcess4"/>
    <dgm:cxn modelId="{8BC59D8B-C46E-43B1-A8AA-674F1C5335EC}" srcId="{FF5022FC-A017-4D95-86C3-B45F00CFCA56}" destId="{06DCFC6C-8659-4EE5-A462-18DBD1579092}" srcOrd="5" destOrd="0" parTransId="{4F46C13C-B378-41DA-81C7-CBF8804E9CE5}" sibTransId="{AC00D664-CDFE-46AE-BB19-9867CF2F61EF}"/>
    <dgm:cxn modelId="{DAADF18B-B917-4F63-A778-23310015C436}" type="presOf" srcId="{68F8C5CF-09CC-467F-A020-C1260E239D6E}" destId="{71A050CE-D166-49EF-9E08-C207FC023FCB}" srcOrd="0" destOrd="0" presId="urn:microsoft.com/office/officeart/2005/8/layout/bProcess4"/>
    <dgm:cxn modelId="{6913448C-5EBE-4E72-B14F-893815E15BAB}" type="presOf" srcId="{C342CDC4-85A6-46F6-AF58-96166449DAA6}" destId="{72D2FF4C-A965-47B2-AE03-CF34CDE1825D}" srcOrd="0" destOrd="0" presId="urn:microsoft.com/office/officeart/2005/8/layout/bProcess4"/>
    <dgm:cxn modelId="{1479F28C-7D06-4F97-9D37-B40CDE916959}" type="presOf" srcId="{1874F2F0-E2E2-4A69-AF76-30F09EFAD239}" destId="{2BEB659B-4B4C-4117-89E9-9F586B196A64}" srcOrd="0" destOrd="0" presId="urn:microsoft.com/office/officeart/2005/8/layout/bProcess4"/>
    <dgm:cxn modelId="{D5EAB38D-DD26-4362-8F1A-DC671B2EA2A3}" srcId="{FF5022FC-A017-4D95-86C3-B45F00CFCA56}" destId="{1874F2F0-E2E2-4A69-AF76-30F09EFAD239}" srcOrd="7" destOrd="0" parTransId="{F16C9ACB-E0A2-433F-B46C-F6DD859CC7DC}" sibTransId="{434C62CC-F006-4945-9C09-E5A42CB76792}"/>
    <dgm:cxn modelId="{3AA9F68F-0834-47EC-B100-7E2D4B34C21A}" type="presOf" srcId="{EFACD92D-2615-475B-A6A8-B0841D6FCF50}" destId="{582C9FF2-A40C-4167-98C6-9AD6396085E1}" srcOrd="0" destOrd="0" presId="urn:microsoft.com/office/officeart/2005/8/layout/bProcess4"/>
    <dgm:cxn modelId="{4B4E7BAC-ECB3-4280-BCD7-46858455A833}" srcId="{FF5022FC-A017-4D95-86C3-B45F00CFCA56}" destId="{4473F553-E041-4463-946C-A3DF302EE030}" srcOrd="0" destOrd="0" parTransId="{3E59429F-7353-4A2A-A9C4-03A8304D0067}" sibTransId="{D7246E5E-37DE-4FE0-A94B-BD8D8983ACA9}"/>
    <dgm:cxn modelId="{0AE49AB1-FFBE-4D00-9D60-60266EB85E88}" srcId="{FF5022FC-A017-4D95-86C3-B45F00CFCA56}" destId="{EFACD92D-2615-475B-A6A8-B0841D6FCF50}" srcOrd="9" destOrd="0" parTransId="{12A1D9F8-B6D1-4F34-9713-C19A64BFDC09}" sibTransId="{CB12A59E-4414-4BD3-A4F3-3F29E465FDB8}"/>
    <dgm:cxn modelId="{148726BA-225A-404C-A4DF-0346DF5052EF}" srcId="{FF5022FC-A017-4D95-86C3-B45F00CFCA56}" destId="{E5586C7C-A2BB-4321-BB26-CA4DD202F4F7}" srcOrd="3" destOrd="0" parTransId="{0A05B2FB-7E51-4615-85E0-4F34446B71AA}" sibTransId="{3946B99B-C1F0-451D-AE93-6CB0E1288CB0}"/>
    <dgm:cxn modelId="{38B7E5BB-ACC2-4BFB-9E89-145D39CBF0C2}" type="presOf" srcId="{3946B99B-C1F0-451D-AE93-6CB0E1288CB0}" destId="{B8D9BE36-D5E1-4116-84B2-8AAB981A46EC}" srcOrd="0" destOrd="0" presId="urn:microsoft.com/office/officeart/2005/8/layout/bProcess4"/>
    <dgm:cxn modelId="{4DA768CC-4881-4E1B-938E-7E003612C0EC}" type="presOf" srcId="{0D138947-ECBC-4CFD-A631-EFDB8271E18F}" destId="{73E1BC5B-5061-40D6-9BE3-55D58BAA5AB8}" srcOrd="0" destOrd="0" presId="urn:microsoft.com/office/officeart/2005/8/layout/bProcess4"/>
    <dgm:cxn modelId="{312C91DA-813D-4F19-9CF3-B071021C07D5}" srcId="{FF5022FC-A017-4D95-86C3-B45F00CFCA56}" destId="{C342CDC4-85A6-46F6-AF58-96166449DAA6}" srcOrd="6" destOrd="0" parTransId="{91D1AE19-8023-4066-94C4-0DD2F3A5125C}" sibTransId="{139259C9-7F94-4453-B3A4-9DD2242EB50E}"/>
    <dgm:cxn modelId="{B80A02DC-9C08-4163-B3D5-AA7B35EC252E}" type="presOf" srcId="{A46CDA93-2B60-4918-928E-A46FBE02658C}" destId="{0F928FA0-3CAC-4E68-A2CE-ECC13D946A85}" srcOrd="0" destOrd="0" presId="urn:microsoft.com/office/officeart/2005/8/layout/bProcess4"/>
    <dgm:cxn modelId="{153FD4EF-D952-492C-830C-F2DF05611576}" type="presOf" srcId="{FF5022FC-A017-4D95-86C3-B45F00CFCA56}" destId="{253A4A16-44EE-4EFB-BA7D-8A6DA6925A85}" srcOrd="0" destOrd="0" presId="urn:microsoft.com/office/officeart/2005/8/layout/bProcess4"/>
    <dgm:cxn modelId="{1FE480F5-677B-4EF9-87C8-1B115047FF4A}" type="presOf" srcId="{CB12A59E-4414-4BD3-A4F3-3F29E465FDB8}" destId="{BF960EF6-FAA2-4D0A-917D-40BD4434AD09}" srcOrd="0" destOrd="0" presId="urn:microsoft.com/office/officeart/2005/8/layout/bProcess4"/>
    <dgm:cxn modelId="{126AFCFD-A00A-481E-B820-E6D381366614}" type="presOf" srcId="{E5586C7C-A2BB-4321-BB26-CA4DD202F4F7}" destId="{218AB876-CE37-481F-8562-1C818EAE5BA9}" srcOrd="0" destOrd="0" presId="urn:microsoft.com/office/officeart/2005/8/layout/bProcess4"/>
    <dgm:cxn modelId="{2CCF3EFE-FC90-4969-A3D0-5AEE1AD508A1}" type="presOf" srcId="{06DCFC6C-8659-4EE5-A462-18DBD1579092}" destId="{82587013-EA29-4191-8725-8567382A46F8}" srcOrd="0" destOrd="0" presId="urn:microsoft.com/office/officeart/2005/8/layout/bProcess4"/>
    <dgm:cxn modelId="{BC1FD6B4-A054-4074-9C10-95E4681D7AEE}" type="presParOf" srcId="{253A4A16-44EE-4EFB-BA7D-8A6DA6925A85}" destId="{6F082F79-EA01-475B-B459-FCD79A80C8D4}" srcOrd="0" destOrd="0" presId="urn:microsoft.com/office/officeart/2005/8/layout/bProcess4"/>
    <dgm:cxn modelId="{84A57307-FC31-488A-99BC-F310429E4158}" type="presParOf" srcId="{6F082F79-EA01-475B-B459-FCD79A80C8D4}" destId="{11A74809-3AC7-4F7B-917F-6132CD2C1666}" srcOrd="0" destOrd="0" presId="urn:microsoft.com/office/officeart/2005/8/layout/bProcess4"/>
    <dgm:cxn modelId="{49FE49FA-57FF-4324-8FE7-575E4F195D73}" type="presParOf" srcId="{6F082F79-EA01-475B-B459-FCD79A80C8D4}" destId="{22C5CB09-C478-4F5C-A39E-150FA307EE86}" srcOrd="1" destOrd="0" presId="urn:microsoft.com/office/officeart/2005/8/layout/bProcess4"/>
    <dgm:cxn modelId="{CA637445-3016-4188-8D7D-7D7665CA5077}" type="presParOf" srcId="{253A4A16-44EE-4EFB-BA7D-8A6DA6925A85}" destId="{92FBA08E-C357-4FC7-9521-E3032953A32C}" srcOrd="1" destOrd="0" presId="urn:microsoft.com/office/officeart/2005/8/layout/bProcess4"/>
    <dgm:cxn modelId="{ABEE28E7-A3E6-477A-80A6-3E6D8F0C79F5}" type="presParOf" srcId="{253A4A16-44EE-4EFB-BA7D-8A6DA6925A85}" destId="{3F018D9C-6E28-4176-9A3B-1C09557D12B3}" srcOrd="2" destOrd="0" presId="urn:microsoft.com/office/officeart/2005/8/layout/bProcess4"/>
    <dgm:cxn modelId="{A6953C2C-EEE1-42C9-B3FC-4086770814F2}" type="presParOf" srcId="{3F018D9C-6E28-4176-9A3B-1C09557D12B3}" destId="{D510C7EA-2CFD-45C3-8EB8-50AE74875137}" srcOrd="0" destOrd="0" presId="urn:microsoft.com/office/officeart/2005/8/layout/bProcess4"/>
    <dgm:cxn modelId="{F0DBF3B0-C15C-4C64-B9B1-93C0F12AACF0}" type="presParOf" srcId="{3F018D9C-6E28-4176-9A3B-1C09557D12B3}" destId="{C565B955-24F4-4804-BFEE-B1D26BF55504}" srcOrd="1" destOrd="0" presId="urn:microsoft.com/office/officeart/2005/8/layout/bProcess4"/>
    <dgm:cxn modelId="{F4A16E97-81A4-4803-81BF-8FA93F4EB82D}" type="presParOf" srcId="{253A4A16-44EE-4EFB-BA7D-8A6DA6925A85}" destId="{56B8DDC2-7C8E-4F0A-B252-1E04D776DD76}" srcOrd="3" destOrd="0" presId="urn:microsoft.com/office/officeart/2005/8/layout/bProcess4"/>
    <dgm:cxn modelId="{95BE1D0F-9866-40C1-9877-EAC8F56BEAA6}" type="presParOf" srcId="{253A4A16-44EE-4EFB-BA7D-8A6DA6925A85}" destId="{C27F1753-B213-4AD6-876B-8A63BBCD76D9}" srcOrd="4" destOrd="0" presId="urn:microsoft.com/office/officeart/2005/8/layout/bProcess4"/>
    <dgm:cxn modelId="{73BA1DED-FA37-4F5C-B7D9-0C3F9AB34BD4}" type="presParOf" srcId="{C27F1753-B213-4AD6-876B-8A63BBCD76D9}" destId="{0454D3DA-63D6-450F-B4E7-BE17C77BBED4}" srcOrd="0" destOrd="0" presId="urn:microsoft.com/office/officeart/2005/8/layout/bProcess4"/>
    <dgm:cxn modelId="{C89FF498-A10B-406E-9448-3030B567EDDF}" type="presParOf" srcId="{C27F1753-B213-4AD6-876B-8A63BBCD76D9}" destId="{0EEDF313-C3EA-4040-BDB1-A90DE5686A28}" srcOrd="1" destOrd="0" presId="urn:microsoft.com/office/officeart/2005/8/layout/bProcess4"/>
    <dgm:cxn modelId="{4381C93F-05A5-4234-A4E2-EF7F4C1BABF2}" type="presParOf" srcId="{253A4A16-44EE-4EFB-BA7D-8A6DA6925A85}" destId="{73E1BC5B-5061-40D6-9BE3-55D58BAA5AB8}" srcOrd="5" destOrd="0" presId="urn:microsoft.com/office/officeart/2005/8/layout/bProcess4"/>
    <dgm:cxn modelId="{5E376781-8D5A-4924-A8AD-F6A7F6C5539D}" type="presParOf" srcId="{253A4A16-44EE-4EFB-BA7D-8A6DA6925A85}" destId="{66DC0CAF-74EB-49A8-BD06-F9DC6BC3078A}" srcOrd="6" destOrd="0" presId="urn:microsoft.com/office/officeart/2005/8/layout/bProcess4"/>
    <dgm:cxn modelId="{13D5BEC6-98AE-4409-AB5B-D2EDD797F68E}" type="presParOf" srcId="{66DC0CAF-74EB-49A8-BD06-F9DC6BC3078A}" destId="{A7EB30A0-5EF5-48AB-8DA8-DFD178D30115}" srcOrd="0" destOrd="0" presId="urn:microsoft.com/office/officeart/2005/8/layout/bProcess4"/>
    <dgm:cxn modelId="{7E3D6C76-C71D-433A-B273-859CA9B02D77}" type="presParOf" srcId="{66DC0CAF-74EB-49A8-BD06-F9DC6BC3078A}" destId="{218AB876-CE37-481F-8562-1C818EAE5BA9}" srcOrd="1" destOrd="0" presId="urn:microsoft.com/office/officeart/2005/8/layout/bProcess4"/>
    <dgm:cxn modelId="{6B3D960E-BB10-456F-BC3D-A17A365559C8}" type="presParOf" srcId="{253A4A16-44EE-4EFB-BA7D-8A6DA6925A85}" destId="{B8D9BE36-D5E1-4116-84B2-8AAB981A46EC}" srcOrd="7" destOrd="0" presId="urn:microsoft.com/office/officeart/2005/8/layout/bProcess4"/>
    <dgm:cxn modelId="{A7CF4CC4-A127-4F0E-8390-35E0AE3A9192}" type="presParOf" srcId="{253A4A16-44EE-4EFB-BA7D-8A6DA6925A85}" destId="{B35CFDDB-4E1F-40B7-8231-399E2E5F3CF1}" srcOrd="8" destOrd="0" presId="urn:microsoft.com/office/officeart/2005/8/layout/bProcess4"/>
    <dgm:cxn modelId="{6A1075BF-4485-4630-A4F7-2B8602A60CBE}" type="presParOf" srcId="{B35CFDDB-4E1F-40B7-8231-399E2E5F3CF1}" destId="{7637A54B-903A-4B0A-BDCE-616D15942EC4}" srcOrd="0" destOrd="0" presId="urn:microsoft.com/office/officeart/2005/8/layout/bProcess4"/>
    <dgm:cxn modelId="{DA9A1C07-3A31-43C1-BAA0-70E325EFB001}" type="presParOf" srcId="{B35CFDDB-4E1F-40B7-8231-399E2E5F3CF1}" destId="{71A050CE-D166-49EF-9E08-C207FC023FCB}" srcOrd="1" destOrd="0" presId="urn:microsoft.com/office/officeart/2005/8/layout/bProcess4"/>
    <dgm:cxn modelId="{7A59D559-75B1-4CB2-94AC-0F8BA0A76A5E}" type="presParOf" srcId="{253A4A16-44EE-4EFB-BA7D-8A6DA6925A85}" destId="{0F928FA0-3CAC-4E68-A2CE-ECC13D946A85}" srcOrd="9" destOrd="0" presId="urn:microsoft.com/office/officeart/2005/8/layout/bProcess4"/>
    <dgm:cxn modelId="{443E2DA3-F9FB-48CF-BF3D-90465D1ACFA8}" type="presParOf" srcId="{253A4A16-44EE-4EFB-BA7D-8A6DA6925A85}" destId="{B700754A-002C-4FBC-B315-7BE2E271BEAD}" srcOrd="10" destOrd="0" presId="urn:microsoft.com/office/officeart/2005/8/layout/bProcess4"/>
    <dgm:cxn modelId="{D1D3039D-083C-4C07-9DBA-F20787DA8DFE}" type="presParOf" srcId="{B700754A-002C-4FBC-B315-7BE2E271BEAD}" destId="{4FCEFDFB-EFDD-4D27-B59F-EBE0FE7A2390}" srcOrd="0" destOrd="0" presId="urn:microsoft.com/office/officeart/2005/8/layout/bProcess4"/>
    <dgm:cxn modelId="{FEB27397-5985-4A90-89DC-197EA6B601A4}" type="presParOf" srcId="{B700754A-002C-4FBC-B315-7BE2E271BEAD}" destId="{82587013-EA29-4191-8725-8567382A46F8}" srcOrd="1" destOrd="0" presId="urn:microsoft.com/office/officeart/2005/8/layout/bProcess4"/>
    <dgm:cxn modelId="{DC6817B9-4746-4641-9875-5F6BCB957AA1}" type="presParOf" srcId="{253A4A16-44EE-4EFB-BA7D-8A6DA6925A85}" destId="{0B4AAD05-01FA-4D8D-95A4-91C9677A1720}" srcOrd="11" destOrd="0" presId="urn:microsoft.com/office/officeart/2005/8/layout/bProcess4"/>
    <dgm:cxn modelId="{6B057D11-4023-4354-BB59-525D17AD543A}" type="presParOf" srcId="{253A4A16-44EE-4EFB-BA7D-8A6DA6925A85}" destId="{560C91B2-24ED-4452-800C-A7484903268B}" srcOrd="12" destOrd="0" presId="urn:microsoft.com/office/officeart/2005/8/layout/bProcess4"/>
    <dgm:cxn modelId="{A8F59FFE-7EDD-4300-BCBC-601D9D90C4C1}" type="presParOf" srcId="{560C91B2-24ED-4452-800C-A7484903268B}" destId="{B9A4061D-CAD5-4552-BAD4-DB7BCF6BAFAB}" srcOrd="0" destOrd="0" presId="urn:microsoft.com/office/officeart/2005/8/layout/bProcess4"/>
    <dgm:cxn modelId="{2237D681-8EFB-41B4-9908-34C7E0BEACA5}" type="presParOf" srcId="{560C91B2-24ED-4452-800C-A7484903268B}" destId="{72D2FF4C-A965-47B2-AE03-CF34CDE1825D}" srcOrd="1" destOrd="0" presId="urn:microsoft.com/office/officeart/2005/8/layout/bProcess4"/>
    <dgm:cxn modelId="{D424ED18-5CC9-42B3-B927-393903BEAB80}" type="presParOf" srcId="{253A4A16-44EE-4EFB-BA7D-8A6DA6925A85}" destId="{2ADC0B52-056E-4B13-ACE7-3094F77244AD}" srcOrd="13" destOrd="0" presId="urn:microsoft.com/office/officeart/2005/8/layout/bProcess4"/>
    <dgm:cxn modelId="{D6BE1BFE-E1FC-4192-96EF-BCFD4228F64F}" type="presParOf" srcId="{253A4A16-44EE-4EFB-BA7D-8A6DA6925A85}" destId="{778F568A-4ABD-4E57-B201-6F1F68EB54EA}" srcOrd="14" destOrd="0" presId="urn:microsoft.com/office/officeart/2005/8/layout/bProcess4"/>
    <dgm:cxn modelId="{D61FE06A-7093-4737-A993-A733EF89DE99}" type="presParOf" srcId="{778F568A-4ABD-4E57-B201-6F1F68EB54EA}" destId="{646E938F-F16C-4649-8B1B-BFCDE8EEE92F}" srcOrd="0" destOrd="0" presId="urn:microsoft.com/office/officeart/2005/8/layout/bProcess4"/>
    <dgm:cxn modelId="{A8AEFE0A-71FE-46B2-AC1A-61F98420339A}" type="presParOf" srcId="{778F568A-4ABD-4E57-B201-6F1F68EB54EA}" destId="{2BEB659B-4B4C-4117-89E9-9F586B196A64}" srcOrd="1" destOrd="0" presId="urn:microsoft.com/office/officeart/2005/8/layout/bProcess4"/>
    <dgm:cxn modelId="{9944C2F9-DDCC-4896-BAA7-EBB33721D18F}" type="presParOf" srcId="{253A4A16-44EE-4EFB-BA7D-8A6DA6925A85}" destId="{3B99E293-5936-48C5-84E7-4E220D44D30D}" srcOrd="15" destOrd="0" presId="urn:microsoft.com/office/officeart/2005/8/layout/bProcess4"/>
    <dgm:cxn modelId="{641A8C5F-2440-4CC5-B5B8-75A99F9E5FB9}" type="presParOf" srcId="{253A4A16-44EE-4EFB-BA7D-8A6DA6925A85}" destId="{81DB2522-4D34-498F-8211-B39485C23D32}" srcOrd="16" destOrd="0" presId="urn:microsoft.com/office/officeart/2005/8/layout/bProcess4"/>
    <dgm:cxn modelId="{F61050CB-C6F8-4F0F-8FFC-F6D201C07A09}" type="presParOf" srcId="{81DB2522-4D34-498F-8211-B39485C23D32}" destId="{65A0B473-0EA6-46B4-B870-3DA7045FDFE3}" srcOrd="0" destOrd="0" presId="urn:microsoft.com/office/officeart/2005/8/layout/bProcess4"/>
    <dgm:cxn modelId="{8BE29B8D-76AD-4E41-9D3A-75443CDB314B}" type="presParOf" srcId="{81DB2522-4D34-498F-8211-B39485C23D32}" destId="{EB219E2E-01CC-47B1-BC9A-EE7FE1A4897F}" srcOrd="1" destOrd="0" presId="urn:microsoft.com/office/officeart/2005/8/layout/bProcess4"/>
    <dgm:cxn modelId="{E504B685-89C9-4FF2-BAD6-41BBCD572D1E}" type="presParOf" srcId="{253A4A16-44EE-4EFB-BA7D-8A6DA6925A85}" destId="{CDDC5A2A-E699-4F72-AE59-19CF86CD203E}" srcOrd="17" destOrd="0" presId="urn:microsoft.com/office/officeart/2005/8/layout/bProcess4"/>
    <dgm:cxn modelId="{C17C830F-63B1-411E-B5D7-8AE76A20B042}" type="presParOf" srcId="{253A4A16-44EE-4EFB-BA7D-8A6DA6925A85}" destId="{2BC2C7B7-2D7E-4F6D-916D-FCECF6340775}" srcOrd="18" destOrd="0" presId="urn:microsoft.com/office/officeart/2005/8/layout/bProcess4"/>
    <dgm:cxn modelId="{0A320540-1D24-4B0D-AAE9-B56D769126E1}" type="presParOf" srcId="{2BC2C7B7-2D7E-4F6D-916D-FCECF6340775}" destId="{ED21C499-1D93-4520-BB20-01E33707E5B5}" srcOrd="0" destOrd="0" presId="urn:microsoft.com/office/officeart/2005/8/layout/bProcess4"/>
    <dgm:cxn modelId="{31BA9E81-D5A6-44E1-983D-6844B0D694A7}" type="presParOf" srcId="{2BC2C7B7-2D7E-4F6D-916D-FCECF6340775}" destId="{582C9FF2-A40C-4167-98C6-9AD6396085E1}" srcOrd="1" destOrd="0" presId="urn:microsoft.com/office/officeart/2005/8/layout/bProcess4"/>
    <dgm:cxn modelId="{2A2EA6CC-6AD9-4031-8046-E7CC4A4C6E2D}" type="presParOf" srcId="{253A4A16-44EE-4EFB-BA7D-8A6DA6925A85}" destId="{BF960EF6-FAA2-4D0A-917D-40BD4434AD09}" srcOrd="19" destOrd="0" presId="urn:microsoft.com/office/officeart/2005/8/layout/bProcess4"/>
    <dgm:cxn modelId="{01A9C2AE-2D37-4FF7-91BB-29FC9FCB251A}" type="presParOf" srcId="{253A4A16-44EE-4EFB-BA7D-8A6DA6925A85}" destId="{6DBF1AE3-46D2-4B4C-895B-62284CD8C8B9}" srcOrd="20" destOrd="0" presId="urn:microsoft.com/office/officeart/2005/8/layout/bProcess4"/>
    <dgm:cxn modelId="{B4A265D4-DA47-4C89-B01B-E2E056D6625E}" type="presParOf" srcId="{6DBF1AE3-46D2-4B4C-895B-62284CD8C8B9}" destId="{E59F8E06-DABA-48BA-985C-3CFC7F232ABB}" srcOrd="0" destOrd="0" presId="urn:microsoft.com/office/officeart/2005/8/layout/bProcess4"/>
    <dgm:cxn modelId="{3912AD58-9300-4A9D-923D-EA35FAC75349}" type="presParOf" srcId="{6DBF1AE3-46D2-4B4C-895B-62284CD8C8B9}" destId="{D2968EC8-4942-4980-A09A-F1470D6F40CD}"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FBA08E-C357-4FC7-9521-E3032953A32C}">
      <dsp:nvSpPr>
        <dsp:cNvPr id="0" name=""/>
        <dsp:cNvSpPr/>
      </dsp:nvSpPr>
      <dsp:spPr>
        <a:xfrm rot="5400000">
          <a:off x="2205461" y="729560"/>
          <a:ext cx="1138504" cy="137247"/>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2C5CB09-C478-4F5C-A39E-150FA307EE86}">
      <dsp:nvSpPr>
        <dsp:cNvPr id="0" name=""/>
        <dsp:cNvSpPr/>
      </dsp:nvSpPr>
      <dsp:spPr>
        <a:xfrm>
          <a:off x="2467109" y="2590"/>
          <a:ext cx="1524967" cy="91498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Domain name recommendation and research</a:t>
          </a:r>
        </a:p>
      </dsp:txBody>
      <dsp:txXfrm>
        <a:off x="2493908" y="29389"/>
        <a:ext cx="1471369" cy="861382"/>
      </dsp:txXfrm>
    </dsp:sp>
    <dsp:sp modelId="{56B8DDC2-7C8E-4F0A-B252-1E04D776DD76}">
      <dsp:nvSpPr>
        <dsp:cNvPr id="0" name=""/>
        <dsp:cNvSpPr/>
      </dsp:nvSpPr>
      <dsp:spPr>
        <a:xfrm rot="5400000">
          <a:off x="2205461" y="1873285"/>
          <a:ext cx="1138504" cy="137247"/>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565B955-24F4-4804-BFEE-B1D26BF55504}">
      <dsp:nvSpPr>
        <dsp:cNvPr id="0" name=""/>
        <dsp:cNvSpPr/>
      </dsp:nvSpPr>
      <dsp:spPr>
        <a:xfrm>
          <a:off x="2467109" y="1146316"/>
          <a:ext cx="1524967" cy="91498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Content writing research and writing</a:t>
          </a:r>
        </a:p>
      </dsp:txBody>
      <dsp:txXfrm>
        <a:off x="2493908" y="1173115"/>
        <a:ext cx="1471369" cy="861382"/>
      </dsp:txXfrm>
    </dsp:sp>
    <dsp:sp modelId="{73E1BC5B-5061-40D6-9BE3-55D58BAA5AB8}">
      <dsp:nvSpPr>
        <dsp:cNvPr id="0" name=""/>
        <dsp:cNvSpPr/>
      </dsp:nvSpPr>
      <dsp:spPr>
        <a:xfrm rot="5400000">
          <a:off x="2205461" y="3017011"/>
          <a:ext cx="1138504" cy="137247"/>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EEDF313-C3EA-4040-BDB1-A90DE5686A28}">
      <dsp:nvSpPr>
        <dsp:cNvPr id="0" name=""/>
        <dsp:cNvSpPr/>
      </dsp:nvSpPr>
      <dsp:spPr>
        <a:xfrm>
          <a:off x="2467109" y="2290041"/>
          <a:ext cx="1524967" cy="91498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Stripe setup and integration</a:t>
          </a:r>
        </a:p>
      </dsp:txBody>
      <dsp:txXfrm>
        <a:off x="2493908" y="2316840"/>
        <a:ext cx="1471369" cy="861382"/>
      </dsp:txXfrm>
    </dsp:sp>
    <dsp:sp modelId="{B8D9BE36-D5E1-4116-84B2-8AAB981A46EC}">
      <dsp:nvSpPr>
        <dsp:cNvPr id="0" name=""/>
        <dsp:cNvSpPr/>
      </dsp:nvSpPr>
      <dsp:spPr>
        <a:xfrm>
          <a:off x="2777323" y="3588874"/>
          <a:ext cx="2022985" cy="137247"/>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18AB876-CE37-481F-8562-1C818EAE5BA9}">
      <dsp:nvSpPr>
        <dsp:cNvPr id="0" name=""/>
        <dsp:cNvSpPr/>
      </dsp:nvSpPr>
      <dsp:spPr>
        <a:xfrm>
          <a:off x="2467109" y="3433767"/>
          <a:ext cx="1524967" cy="91498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Web design recommendations</a:t>
          </a:r>
        </a:p>
      </dsp:txBody>
      <dsp:txXfrm>
        <a:off x="2493908" y="3460566"/>
        <a:ext cx="1471369" cy="861382"/>
      </dsp:txXfrm>
    </dsp:sp>
    <dsp:sp modelId="{0F928FA0-3CAC-4E68-A2CE-ECC13D946A85}">
      <dsp:nvSpPr>
        <dsp:cNvPr id="0" name=""/>
        <dsp:cNvSpPr/>
      </dsp:nvSpPr>
      <dsp:spPr>
        <a:xfrm rot="16200000">
          <a:off x="4233667" y="3017011"/>
          <a:ext cx="1138504" cy="137247"/>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1A050CE-D166-49EF-9E08-C207FC023FCB}">
      <dsp:nvSpPr>
        <dsp:cNvPr id="0" name=""/>
        <dsp:cNvSpPr/>
      </dsp:nvSpPr>
      <dsp:spPr>
        <a:xfrm>
          <a:off x="4495316" y="3433767"/>
          <a:ext cx="1524967" cy="91498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Company and EIN number registration</a:t>
          </a:r>
        </a:p>
      </dsp:txBody>
      <dsp:txXfrm>
        <a:off x="4522115" y="3460566"/>
        <a:ext cx="1471369" cy="861382"/>
      </dsp:txXfrm>
    </dsp:sp>
    <dsp:sp modelId="{0B4AAD05-01FA-4D8D-95A4-91C9677A1720}">
      <dsp:nvSpPr>
        <dsp:cNvPr id="0" name=""/>
        <dsp:cNvSpPr/>
      </dsp:nvSpPr>
      <dsp:spPr>
        <a:xfrm rot="16200000">
          <a:off x="4233667" y="1873285"/>
          <a:ext cx="1138504" cy="137247"/>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2587013-EA29-4191-8725-8567382A46F8}">
      <dsp:nvSpPr>
        <dsp:cNvPr id="0" name=""/>
        <dsp:cNvSpPr/>
      </dsp:nvSpPr>
      <dsp:spPr>
        <a:xfrm>
          <a:off x="4495316" y="2290041"/>
          <a:ext cx="1524967" cy="91498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Social media setup</a:t>
          </a:r>
        </a:p>
      </dsp:txBody>
      <dsp:txXfrm>
        <a:off x="4522115" y="2316840"/>
        <a:ext cx="1471369" cy="861382"/>
      </dsp:txXfrm>
    </dsp:sp>
    <dsp:sp modelId="{2ADC0B52-056E-4B13-ACE7-3094F77244AD}">
      <dsp:nvSpPr>
        <dsp:cNvPr id="0" name=""/>
        <dsp:cNvSpPr/>
      </dsp:nvSpPr>
      <dsp:spPr>
        <a:xfrm rot="16200000">
          <a:off x="4233667" y="729560"/>
          <a:ext cx="1138504" cy="137247"/>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2D2FF4C-A965-47B2-AE03-CF34CDE1825D}">
      <dsp:nvSpPr>
        <dsp:cNvPr id="0" name=""/>
        <dsp:cNvSpPr/>
      </dsp:nvSpPr>
      <dsp:spPr>
        <a:xfrm>
          <a:off x="4495316" y="1146316"/>
          <a:ext cx="1524967" cy="91498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Paid add setup</a:t>
          </a:r>
        </a:p>
      </dsp:txBody>
      <dsp:txXfrm>
        <a:off x="4522115" y="1173115"/>
        <a:ext cx="1471369" cy="861382"/>
      </dsp:txXfrm>
    </dsp:sp>
    <dsp:sp modelId="{3B99E293-5936-48C5-84E7-4E220D44D30D}">
      <dsp:nvSpPr>
        <dsp:cNvPr id="0" name=""/>
        <dsp:cNvSpPr/>
      </dsp:nvSpPr>
      <dsp:spPr>
        <a:xfrm>
          <a:off x="4805530" y="157697"/>
          <a:ext cx="2022985" cy="137247"/>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BEB659B-4B4C-4117-89E9-9F586B196A64}">
      <dsp:nvSpPr>
        <dsp:cNvPr id="0" name=""/>
        <dsp:cNvSpPr/>
      </dsp:nvSpPr>
      <dsp:spPr>
        <a:xfrm>
          <a:off x="4495316" y="2590"/>
          <a:ext cx="1524967" cy="91498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SEO and blogging</a:t>
          </a:r>
        </a:p>
      </dsp:txBody>
      <dsp:txXfrm>
        <a:off x="4522115" y="29389"/>
        <a:ext cx="1471369" cy="861382"/>
      </dsp:txXfrm>
    </dsp:sp>
    <dsp:sp modelId="{CDDC5A2A-E699-4F72-AE59-19CF86CD203E}">
      <dsp:nvSpPr>
        <dsp:cNvPr id="0" name=""/>
        <dsp:cNvSpPr/>
      </dsp:nvSpPr>
      <dsp:spPr>
        <a:xfrm rot="5400000">
          <a:off x="6261874" y="729560"/>
          <a:ext cx="1138504" cy="137247"/>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B219E2E-01CC-47B1-BC9A-EE7FE1A4897F}">
      <dsp:nvSpPr>
        <dsp:cNvPr id="0" name=""/>
        <dsp:cNvSpPr/>
      </dsp:nvSpPr>
      <dsp:spPr>
        <a:xfrm>
          <a:off x="6523522" y="2590"/>
          <a:ext cx="1524967" cy="91498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Google my business</a:t>
          </a:r>
        </a:p>
      </dsp:txBody>
      <dsp:txXfrm>
        <a:off x="6550321" y="29389"/>
        <a:ext cx="1471369" cy="861382"/>
      </dsp:txXfrm>
    </dsp:sp>
    <dsp:sp modelId="{BF960EF6-FAA2-4D0A-917D-40BD4434AD09}">
      <dsp:nvSpPr>
        <dsp:cNvPr id="0" name=""/>
        <dsp:cNvSpPr/>
      </dsp:nvSpPr>
      <dsp:spPr>
        <a:xfrm rot="5400000">
          <a:off x="6261874" y="1873285"/>
          <a:ext cx="1138504" cy="137247"/>
        </a:xfrm>
        <a:prstGeom prst="rect">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82C9FF2-A40C-4167-98C6-9AD6396085E1}">
      <dsp:nvSpPr>
        <dsp:cNvPr id="0" name=""/>
        <dsp:cNvSpPr/>
      </dsp:nvSpPr>
      <dsp:spPr>
        <a:xfrm>
          <a:off x="6523522" y="1146316"/>
          <a:ext cx="1524967" cy="91498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Lead </a:t>
          </a:r>
        </a:p>
      </dsp:txBody>
      <dsp:txXfrm>
        <a:off x="6550321" y="1173115"/>
        <a:ext cx="1471369" cy="861382"/>
      </dsp:txXfrm>
    </dsp:sp>
    <dsp:sp modelId="{D2968EC8-4942-4980-A09A-F1470D6F40CD}">
      <dsp:nvSpPr>
        <dsp:cNvPr id="0" name=""/>
        <dsp:cNvSpPr/>
      </dsp:nvSpPr>
      <dsp:spPr>
        <a:xfrm>
          <a:off x="6523522" y="2290041"/>
          <a:ext cx="1524967" cy="91498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Website development and hosting</a:t>
          </a:r>
        </a:p>
      </dsp:txBody>
      <dsp:txXfrm>
        <a:off x="6550321" y="2316840"/>
        <a:ext cx="1471369" cy="861382"/>
      </dsp:txXfrm>
    </dsp:sp>
  </dsp:spTree>
</dsp:drawing>
</file>

<file path=ppt/diagrams/layout1.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B30DDB3-0893-4D67-ABE3-2B10897746B9}"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EB0D8-1421-455C-B154-825453AECECE}" type="slidenum">
              <a:rPr lang="en-US" smtClean="0"/>
              <a:t>‹#›</a:t>
            </a:fld>
            <a:endParaRPr lang="en-US"/>
          </a:p>
        </p:txBody>
      </p:sp>
    </p:spTree>
    <p:extLst>
      <p:ext uri="{BB962C8B-B14F-4D97-AF65-F5344CB8AC3E}">
        <p14:creationId xmlns:p14="http://schemas.microsoft.com/office/powerpoint/2010/main" val="4114636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0DDB3-0893-4D67-ABE3-2B10897746B9}"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EB0D8-1421-455C-B154-825453AECECE}" type="slidenum">
              <a:rPr lang="en-US" smtClean="0"/>
              <a:t>‹#›</a:t>
            </a:fld>
            <a:endParaRPr lang="en-US"/>
          </a:p>
        </p:txBody>
      </p:sp>
    </p:spTree>
    <p:extLst>
      <p:ext uri="{BB962C8B-B14F-4D97-AF65-F5344CB8AC3E}">
        <p14:creationId xmlns:p14="http://schemas.microsoft.com/office/powerpoint/2010/main" val="573170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0DDB3-0893-4D67-ABE3-2B10897746B9}"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EB0D8-1421-455C-B154-825453AECECE}" type="slidenum">
              <a:rPr lang="en-US" smtClean="0"/>
              <a:t>‹#›</a:t>
            </a:fld>
            <a:endParaRPr lang="en-US"/>
          </a:p>
        </p:txBody>
      </p:sp>
    </p:spTree>
    <p:extLst>
      <p:ext uri="{BB962C8B-B14F-4D97-AF65-F5344CB8AC3E}">
        <p14:creationId xmlns:p14="http://schemas.microsoft.com/office/powerpoint/2010/main" val="421380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30DDB3-0893-4D67-ABE3-2B10897746B9}"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EB0D8-1421-455C-B154-825453AECECE}" type="slidenum">
              <a:rPr lang="en-US" smtClean="0"/>
              <a:t>‹#›</a:t>
            </a:fld>
            <a:endParaRPr lang="en-US"/>
          </a:p>
        </p:txBody>
      </p:sp>
    </p:spTree>
    <p:extLst>
      <p:ext uri="{BB962C8B-B14F-4D97-AF65-F5344CB8AC3E}">
        <p14:creationId xmlns:p14="http://schemas.microsoft.com/office/powerpoint/2010/main" val="1560303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30DDB3-0893-4D67-ABE3-2B10897746B9}" type="datetimeFigureOut">
              <a:rPr lang="en-US" smtClean="0"/>
              <a:t>5/22/2023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DEB0D8-1421-455C-B154-825453AECECE}" type="slidenum">
              <a:rPr lang="en-US" smtClean="0"/>
              <a:t>‹#›</a:t>
            </a:fld>
            <a:endParaRPr lang="en-US"/>
          </a:p>
        </p:txBody>
      </p:sp>
    </p:spTree>
    <p:extLst>
      <p:ext uri="{BB962C8B-B14F-4D97-AF65-F5344CB8AC3E}">
        <p14:creationId xmlns:p14="http://schemas.microsoft.com/office/powerpoint/2010/main" val="371458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30DDB3-0893-4D67-ABE3-2B10897746B9}"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EB0D8-1421-455C-B154-825453AECECE}" type="slidenum">
              <a:rPr lang="en-US" smtClean="0"/>
              <a:t>‹#›</a:t>
            </a:fld>
            <a:endParaRPr lang="en-US"/>
          </a:p>
        </p:txBody>
      </p:sp>
    </p:spTree>
    <p:extLst>
      <p:ext uri="{BB962C8B-B14F-4D97-AF65-F5344CB8AC3E}">
        <p14:creationId xmlns:p14="http://schemas.microsoft.com/office/powerpoint/2010/main" val="3601733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30DDB3-0893-4D67-ABE3-2B10897746B9}" type="datetimeFigureOut">
              <a:rPr lang="en-US" smtClean="0"/>
              <a:t>5/22/2023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DEB0D8-1421-455C-B154-825453AECECE}" type="slidenum">
              <a:rPr lang="en-US" smtClean="0"/>
              <a:t>‹#›</a:t>
            </a:fld>
            <a:endParaRPr lang="en-US"/>
          </a:p>
        </p:txBody>
      </p:sp>
    </p:spTree>
    <p:extLst>
      <p:ext uri="{BB962C8B-B14F-4D97-AF65-F5344CB8AC3E}">
        <p14:creationId xmlns:p14="http://schemas.microsoft.com/office/powerpoint/2010/main" val="195694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30DDB3-0893-4D67-ABE3-2B10897746B9}" type="datetimeFigureOut">
              <a:rPr lang="en-US" smtClean="0"/>
              <a:t>5/22/2023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DEB0D8-1421-455C-B154-825453AECECE}" type="slidenum">
              <a:rPr lang="en-US" smtClean="0"/>
              <a:t>‹#›</a:t>
            </a:fld>
            <a:endParaRPr lang="en-US"/>
          </a:p>
        </p:txBody>
      </p:sp>
    </p:spTree>
    <p:extLst>
      <p:ext uri="{BB962C8B-B14F-4D97-AF65-F5344CB8AC3E}">
        <p14:creationId xmlns:p14="http://schemas.microsoft.com/office/powerpoint/2010/main" val="3949034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30DDB3-0893-4D67-ABE3-2B10897746B9}" type="datetimeFigureOut">
              <a:rPr lang="en-US" smtClean="0"/>
              <a:t>5/22/2023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DEB0D8-1421-455C-B154-825453AECECE}" type="slidenum">
              <a:rPr lang="en-US" smtClean="0"/>
              <a:t>‹#›</a:t>
            </a:fld>
            <a:endParaRPr lang="en-US"/>
          </a:p>
        </p:txBody>
      </p:sp>
    </p:spTree>
    <p:extLst>
      <p:ext uri="{BB962C8B-B14F-4D97-AF65-F5344CB8AC3E}">
        <p14:creationId xmlns:p14="http://schemas.microsoft.com/office/powerpoint/2010/main" val="945771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30DDB3-0893-4D67-ABE3-2B10897746B9}"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EB0D8-1421-455C-B154-825453AECECE}" type="slidenum">
              <a:rPr lang="en-US" smtClean="0"/>
              <a:t>‹#›</a:t>
            </a:fld>
            <a:endParaRPr lang="en-US"/>
          </a:p>
        </p:txBody>
      </p:sp>
    </p:spTree>
    <p:extLst>
      <p:ext uri="{BB962C8B-B14F-4D97-AF65-F5344CB8AC3E}">
        <p14:creationId xmlns:p14="http://schemas.microsoft.com/office/powerpoint/2010/main" val="555099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B30DDB3-0893-4D67-ABE3-2B10897746B9}" type="datetimeFigureOut">
              <a:rPr lang="en-US" smtClean="0"/>
              <a:t>5/22/2023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DEB0D8-1421-455C-B154-825453AECECE}" type="slidenum">
              <a:rPr lang="en-US" smtClean="0"/>
              <a:t>‹#›</a:t>
            </a:fld>
            <a:endParaRPr lang="en-US"/>
          </a:p>
        </p:txBody>
      </p:sp>
    </p:spTree>
    <p:extLst>
      <p:ext uri="{BB962C8B-B14F-4D97-AF65-F5344CB8AC3E}">
        <p14:creationId xmlns:p14="http://schemas.microsoft.com/office/powerpoint/2010/main" val="346304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30DDB3-0893-4D67-ABE3-2B10897746B9}" type="datetimeFigureOut">
              <a:rPr lang="en-US" smtClean="0"/>
              <a:t>5/22/2023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DEB0D8-1421-455C-B154-825453AECECE}" type="slidenum">
              <a:rPr lang="en-US" smtClean="0"/>
              <a:t>‹#›</a:t>
            </a:fld>
            <a:endParaRPr lang="en-US"/>
          </a:p>
        </p:txBody>
      </p:sp>
    </p:spTree>
    <p:extLst>
      <p:ext uri="{BB962C8B-B14F-4D97-AF65-F5344CB8AC3E}">
        <p14:creationId xmlns:p14="http://schemas.microsoft.com/office/powerpoint/2010/main" val="2779468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webp"/><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937C1D-8409-1F71-E95B-C9DF4812DF1B}"/>
              </a:ext>
            </a:extLst>
          </p:cNvPr>
          <p:cNvPicPr>
            <a:picLocks noChangeAspect="1"/>
          </p:cNvPicPr>
          <p:nvPr/>
        </p:nvPicPr>
        <p:blipFill rotWithShape="1">
          <a:blip r:embed="rId2"/>
          <a:srcRect t="21818" b="21932"/>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b="1" dirty="0">
                <a:solidFill>
                  <a:srgbClr val="FFFFFF"/>
                </a:solidFill>
              </a:rPr>
              <a:t>From Domain to Development: Everything you need to Build an Online Presence</a:t>
            </a:r>
          </a:p>
        </p:txBody>
      </p:sp>
      <p:sp>
        <p:nvSpPr>
          <p:cNvPr id="3" name="Subtitle 2"/>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a:p>
            <a:endParaRPr lang="en-US" dirty="0">
              <a:solidFill>
                <a:srgbClr val="FFFFFF"/>
              </a:solidFill>
            </a:endParaRPr>
          </a:p>
        </p:txBody>
      </p:sp>
    </p:spTree>
    <p:extLst>
      <p:ext uri="{BB962C8B-B14F-4D97-AF65-F5344CB8AC3E}">
        <p14:creationId xmlns:p14="http://schemas.microsoft.com/office/powerpoint/2010/main" val="1573010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DC95FA9-076A-421D-93A3-9C29819EBF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A6C8D94-3813-4D93-A6A7-A97EFFBCF3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794673D-8563-4993-8E86-6D89D6E97E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3" name="Oval 12">
              <a:extLst>
                <a:ext uri="{FF2B5EF4-FFF2-40B4-BE49-F238E27FC236}">
                  <a16:creationId xmlns:a16="http://schemas.microsoft.com/office/drawing/2014/main" id="{C8906114-25F0-4386-BC12-A5CB6A04FC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9434651-094A-4780-979E-29A3042F51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C15BDC44-59B0-48DF-871F-0881BB593B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618FCF5-B341-43DF-A055-DC56EA920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9408E04-9221-499E-B0F3-3AFD9025F7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67B1604-40F1-4335-8A11-6091E0F52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Rectangle 2"/>
          <p:cNvSpPr/>
          <p:nvPr/>
        </p:nvSpPr>
        <p:spPr>
          <a:xfrm>
            <a:off x="2436875" y="630935"/>
            <a:ext cx="7315200" cy="2912366"/>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lang="en-US" sz="4800" b="1" kern="1200">
                <a:solidFill>
                  <a:schemeClr val="bg1"/>
                </a:solidFill>
                <a:latin typeface="+mj-lt"/>
                <a:ea typeface="+mj-ea"/>
                <a:cs typeface="+mj-cs"/>
              </a:rPr>
              <a:t>Company and EIN Number Registration</a:t>
            </a:r>
          </a:p>
        </p:txBody>
      </p:sp>
      <p:sp>
        <p:nvSpPr>
          <p:cNvPr id="20" name="Rectangle 19">
            <a:extLst>
              <a:ext uri="{FF2B5EF4-FFF2-40B4-BE49-F238E27FC236}">
                <a16:creationId xmlns:a16="http://schemas.microsoft.com/office/drawing/2014/main" id="{AA00467E-A507-4BEF-AAB5-2B35F13FA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34BCCBFD-2A87-46DC-A665-6039BF72DB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3" name="Straight Connector 22">
              <a:extLst>
                <a:ext uri="{FF2B5EF4-FFF2-40B4-BE49-F238E27FC236}">
                  <a16:creationId xmlns:a16="http://schemas.microsoft.com/office/drawing/2014/main" id="{91707DB8-2262-4E11-B8E7-A0042E43941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DCA04D0-796D-4920-BED4-6278708685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78B0366-955C-44C5-B011-378E1994D1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38F216F-4DA3-4165-A786-E7F2710B84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8" name="Rectangle 27">
            <a:extLst>
              <a:ext uri="{FF2B5EF4-FFF2-40B4-BE49-F238E27FC236}">
                <a16:creationId xmlns:a16="http://schemas.microsoft.com/office/drawing/2014/main" id="{05E35C12-B6B4-4F57-950C-6EB3CD8F48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2B14810E-84F3-4F8A-AF58-F452B98151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1" name="Straight Connector 30">
              <a:extLst>
                <a:ext uri="{FF2B5EF4-FFF2-40B4-BE49-F238E27FC236}">
                  <a16:creationId xmlns:a16="http://schemas.microsoft.com/office/drawing/2014/main" id="{3687E051-F20C-4A55-AEDD-ED9B2D996A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F834F70-7A0E-4202-8ECC-5EE81C93C0C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2993E0E-3E7B-48D8-A799-39FECD3E152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B12773A-5C03-4DD5-B9B4-24F4A429949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2436874" y="3726352"/>
            <a:ext cx="7715777" cy="2531540"/>
          </a:xfrm>
          <a:prstGeom prst="rect">
            <a:avLst/>
          </a:prstGeom>
          <a:noFill/>
        </p:spPr>
        <p:txBody>
          <a:bodyPr vert="horz" lIns="91440" tIns="45720" rIns="91440" bIns="45720" rtlCol="0" anchor="t">
            <a:normAutofit/>
          </a:bodyPr>
          <a:lstStyle/>
          <a:p>
            <a:pPr indent="-228600" algn="ctr">
              <a:lnSpc>
                <a:spcPct val="90000"/>
              </a:lnSpc>
              <a:spcAft>
                <a:spcPts val="600"/>
              </a:spcAft>
              <a:buFont typeface="Arial" panose="020B0604020202020204" pitchFamily="34" charset="0"/>
              <a:buChar char="•"/>
            </a:pPr>
            <a:r>
              <a:rPr lang="en-US" sz="2400" dirty="0">
                <a:solidFill>
                  <a:schemeClr val="bg1"/>
                </a:solidFill>
              </a:rPr>
              <a:t>Registering the company and obtaining an Employer Identification Number (EIN) is a necessary step for any business. To register your company, you'll need to choose a business structure, such as a sole proprietorship, partnership, LLC, or corporation. Each structure has its own advantages and disadvantages, so it's important to choose the one that best suits the needs of the business.</a:t>
            </a:r>
          </a:p>
        </p:txBody>
      </p:sp>
    </p:spTree>
    <p:extLst>
      <p:ext uri="{BB962C8B-B14F-4D97-AF65-F5344CB8AC3E}">
        <p14:creationId xmlns:p14="http://schemas.microsoft.com/office/powerpoint/2010/main" val="2337699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7">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4" name="Straight Connector 9">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295400" y="2288833"/>
            <a:ext cx="4800600" cy="3711571"/>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2400" dirty="0">
                <a:solidFill>
                  <a:schemeClr val="bg1"/>
                </a:solidFill>
              </a:rPr>
              <a:t>Once your company is registered, you'll need to obtain an EIN from the IRS. This is a unique identifier that is used for tax purposes. You can apply for an EIN online through the IRS website. Finally, make sure to comply with all relevant tax laws and regulations to avoid penalties and fines.</a:t>
            </a:r>
          </a:p>
        </p:txBody>
      </p:sp>
      <p:pic>
        <p:nvPicPr>
          <p:cNvPr id="3" name="Picture 2"/>
          <p:cNvPicPr>
            <a:picLocks noChangeAspect="1"/>
          </p:cNvPicPr>
          <p:nvPr/>
        </p:nvPicPr>
        <p:blipFill>
          <a:blip r:embed="rId2"/>
          <a:stretch>
            <a:fillRect/>
          </a:stretch>
        </p:blipFill>
        <p:spPr>
          <a:xfrm>
            <a:off x="7629727" y="1147862"/>
            <a:ext cx="4562263" cy="4562263"/>
          </a:xfrm>
          <a:prstGeom prst="rect">
            <a:avLst/>
          </a:prstGeom>
        </p:spPr>
      </p:pic>
      <p:cxnSp>
        <p:nvCxnSpPr>
          <p:cNvPr id="12" name="Straight Connector 11">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246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40080" y="325369"/>
            <a:ext cx="4368602" cy="195684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1">
                <a:latin typeface="+mj-lt"/>
                <a:ea typeface="+mj-ea"/>
                <a:cs typeface="+mj-cs"/>
              </a:rPr>
              <a:t>Social Media Setup</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pic>
        <p:nvPicPr>
          <p:cNvPr id="4" name="Picture 3"/>
          <p:cNvPicPr>
            <a:picLocks noChangeAspect="1"/>
          </p:cNvPicPr>
          <p:nvPr/>
        </p:nvPicPr>
        <p:blipFill rotWithShape="1">
          <a:blip r:embed="rId2"/>
          <a:srcRect l="10301" r="1296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Rectangle 4"/>
          <p:cNvSpPr/>
          <p:nvPr/>
        </p:nvSpPr>
        <p:spPr>
          <a:xfrm>
            <a:off x="265611" y="2690336"/>
            <a:ext cx="4907280" cy="3416320"/>
          </a:xfrm>
          <a:prstGeom prst="rect">
            <a:avLst/>
          </a:prstGeom>
        </p:spPr>
        <p:txBody>
          <a:bodyPr wrap="square">
            <a:spAutoFit/>
          </a:bodyPr>
          <a:lstStyle/>
          <a:p>
            <a:pPr marL="285750" indent="-285750">
              <a:buFont typeface="Arial" panose="020B0604020202020204" pitchFamily="34" charset="0"/>
              <a:buChar char="•"/>
            </a:pPr>
            <a:r>
              <a:rPr lang="en-US" dirty="0"/>
              <a:t>Effectively promote your business and reach new customers through the power of social media. We guide you in setting up social media accounts on platforms that are most relevant to your business, including Facebook, Twitter, Instagram, and LinkedIn.</a:t>
            </a:r>
          </a:p>
          <a:p>
            <a:pPr marL="285750" indent="-285750">
              <a:buFont typeface="Arial" panose="020B0604020202020204" pitchFamily="34" charset="0"/>
              <a:buChar char="•"/>
            </a:pPr>
            <a:r>
              <a:rPr lang="en-US" dirty="0"/>
              <a:t>It is important to have a consistent brand image across all social media platforms. We =create a compelling brand image that resonates with your target audience by ensuring that your profile pictures, cover photos, and bios are all consistent and on-brand.</a:t>
            </a:r>
          </a:p>
        </p:txBody>
      </p:sp>
    </p:spTree>
    <p:extLst>
      <p:ext uri="{BB962C8B-B14F-4D97-AF65-F5344CB8AC3E}">
        <p14:creationId xmlns:p14="http://schemas.microsoft.com/office/powerpoint/2010/main" val="2436681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38200" y="595744"/>
            <a:ext cx="4619621" cy="5846619"/>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2400" dirty="0"/>
              <a:t>Social media marketing is the most cost-effective way to grow your audience and build engagement that drives recommendations and further conversions. Some social media platforms, like Facebook, are essential for every company. Others, like LinkedIn, depend upon your business and goals. </a:t>
            </a:r>
          </a:p>
          <a:p>
            <a:pPr indent="-228600" algn="just">
              <a:lnSpc>
                <a:spcPct val="90000"/>
              </a:lnSpc>
              <a:spcAft>
                <a:spcPts val="600"/>
              </a:spcAft>
              <a:buFont typeface="Arial" panose="020B0604020202020204" pitchFamily="34" charset="0"/>
              <a:buChar char="•"/>
            </a:pPr>
            <a:endParaRPr lang="en-US" sz="2400" dirty="0"/>
          </a:p>
          <a:p>
            <a:pPr indent="-228600" algn="just">
              <a:lnSpc>
                <a:spcPct val="90000"/>
              </a:lnSpc>
              <a:spcAft>
                <a:spcPts val="600"/>
              </a:spcAft>
              <a:buFont typeface="Arial" panose="020B0604020202020204" pitchFamily="34" charset="0"/>
              <a:buChar char="•"/>
            </a:pPr>
            <a:r>
              <a:rPr lang="en-US" sz="2400" dirty="0"/>
              <a:t>Once the accounts are set up, we  start posting content that is relevant and engaging to your target audience. We use analytics tools to track the performance and adjust our strategy as needed.</a:t>
            </a:r>
          </a:p>
        </p:txBody>
      </p:sp>
      <p:pic>
        <p:nvPicPr>
          <p:cNvPr id="3" name="Picture 2"/>
          <p:cNvPicPr>
            <a:picLocks noChangeAspect="1"/>
          </p:cNvPicPr>
          <p:nvPr/>
        </p:nvPicPr>
        <p:blipFill rotWithShape="1">
          <a:blip r:embed="rId2"/>
          <a:srcRect l="6525" r="652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75075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2E17E911-875F-4DE5-8699-99D9F1805A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66722" y="586855"/>
            <a:ext cx="3201366" cy="3387497"/>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000" b="1">
                <a:solidFill>
                  <a:srgbClr val="FFFFFF"/>
                </a:solidFill>
                <a:latin typeface="+mj-lt"/>
                <a:ea typeface="+mj-ea"/>
                <a:cs typeface="+mj-cs"/>
              </a:rPr>
              <a:t>Paid Ad Setup</a:t>
            </a:r>
          </a:p>
        </p:txBody>
      </p:sp>
      <p:sp>
        <p:nvSpPr>
          <p:cNvPr id="3" name="Rectangle 2"/>
          <p:cNvSpPr/>
          <p:nvPr/>
        </p:nvSpPr>
        <p:spPr>
          <a:xfrm>
            <a:off x="4581727" y="1911927"/>
            <a:ext cx="3025303" cy="4283600"/>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endParaRPr lang="en-US" sz="2000" dirty="0"/>
          </a:p>
          <a:p>
            <a:pPr algn="just">
              <a:lnSpc>
                <a:spcPct val="90000"/>
              </a:lnSpc>
              <a:spcAft>
                <a:spcPts val="600"/>
              </a:spcAft>
            </a:pPr>
            <a:r>
              <a:rPr lang="en-US" sz="2000" dirty="0"/>
              <a:t> </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pic>
        <p:nvPicPr>
          <p:cNvPr id="4" name="Picture 3"/>
          <p:cNvPicPr>
            <a:picLocks noChangeAspect="1"/>
          </p:cNvPicPr>
          <p:nvPr/>
        </p:nvPicPr>
        <p:blipFill rotWithShape="1">
          <a:blip r:embed="rId2"/>
          <a:srcRect l="33078" r="35818" b="-1"/>
          <a:stretch/>
        </p:blipFill>
        <p:spPr>
          <a:xfrm>
            <a:off x="8109502" y="10"/>
            <a:ext cx="4082498" cy="6857990"/>
          </a:xfrm>
          <a:prstGeom prst="rect">
            <a:avLst/>
          </a:prstGeom>
        </p:spPr>
      </p:pic>
      <p:sp>
        <p:nvSpPr>
          <p:cNvPr id="5" name="Rectangle 4"/>
          <p:cNvSpPr/>
          <p:nvPr/>
        </p:nvSpPr>
        <p:spPr>
          <a:xfrm>
            <a:off x="4527237" y="1074038"/>
            <a:ext cx="3331029" cy="3970318"/>
          </a:xfrm>
          <a:prstGeom prst="rect">
            <a:avLst/>
          </a:prstGeom>
        </p:spPr>
        <p:txBody>
          <a:bodyPr wrap="square">
            <a:spAutoFit/>
          </a:bodyPr>
          <a:lstStyle/>
          <a:p>
            <a:pPr marL="285750" indent="-285750">
              <a:buFont typeface="Arial" panose="020B0604020202020204" pitchFamily="34" charset="0"/>
              <a:buChar char="•"/>
            </a:pPr>
            <a:r>
              <a:rPr lang="en-US" dirty="0"/>
              <a:t>Our paid advertising services include bidding strategies, ad creation, targeting options, and ongoing optimization to ensure maximum ROI for your investment. We understand the importance of reaching your target audience and standing out among your competitors, and we are committed to delivering results that meet your business objectives.</a:t>
            </a:r>
          </a:p>
          <a:p>
            <a:endParaRPr lang="en-US" dirty="0"/>
          </a:p>
        </p:txBody>
      </p:sp>
    </p:spTree>
    <p:extLst>
      <p:ext uri="{BB962C8B-B14F-4D97-AF65-F5344CB8AC3E}">
        <p14:creationId xmlns:p14="http://schemas.microsoft.com/office/powerpoint/2010/main" val="703610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27973" y="723281"/>
            <a:ext cx="683726" cy="5677519"/>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827340" y="457200"/>
            <a:ext cx="406973" cy="5489078"/>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Rectangle 13">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300" y="457200"/>
            <a:ext cx="10586648" cy="5220890"/>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2"/>
          <a:stretch>
            <a:fillRect/>
          </a:stretch>
        </p:blipFill>
        <p:spPr>
          <a:xfrm>
            <a:off x="6673682" y="723282"/>
            <a:ext cx="4232661" cy="4249798"/>
          </a:xfrm>
          <a:prstGeom prst="rect">
            <a:avLst/>
          </a:prstGeom>
        </p:spPr>
      </p:pic>
      <p:sp>
        <p:nvSpPr>
          <p:cNvPr id="5" name="Rectangle 4"/>
          <p:cNvSpPr/>
          <p:nvPr/>
        </p:nvSpPr>
        <p:spPr>
          <a:xfrm>
            <a:off x="1023742" y="1447601"/>
            <a:ext cx="6096000" cy="2585323"/>
          </a:xfrm>
          <a:prstGeom prst="rect">
            <a:avLst/>
          </a:prstGeom>
        </p:spPr>
        <p:txBody>
          <a:bodyPr>
            <a:spAutoFit/>
          </a:bodyPr>
          <a:lstStyle/>
          <a:p>
            <a:pPr marL="285750" indent="-285750">
              <a:buFont typeface="Arial" panose="020B0604020202020204" pitchFamily="34" charset="0"/>
              <a:buChar char="•"/>
            </a:pPr>
            <a:r>
              <a:rPr lang="en-US" dirty="0"/>
              <a:t> Specialized in setting up effective ad campaigns for our clients. </a:t>
            </a:r>
          </a:p>
          <a:p>
            <a:pPr marL="285750" indent="-285750">
              <a:buFont typeface="Arial" panose="020B0604020202020204" pitchFamily="34" charset="0"/>
              <a:buChar char="•"/>
            </a:pPr>
            <a:r>
              <a:rPr lang="en-US" dirty="0"/>
              <a:t>Understanding the importance of identifying your target audience and crafting ad copy that speaks to their needs and interests.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Prioritizing selecting the optimal keywords and bidding strategy to ensure that your ads are displayed to the right audience at the most opportune moments.</a:t>
            </a:r>
          </a:p>
        </p:txBody>
      </p:sp>
    </p:spTree>
    <p:extLst>
      <p:ext uri="{BB962C8B-B14F-4D97-AF65-F5344CB8AC3E}">
        <p14:creationId xmlns:p14="http://schemas.microsoft.com/office/powerpoint/2010/main" val="995218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607845" y="-514883"/>
            <a:ext cx="3091607" cy="165548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b="1" dirty="0">
                <a:latin typeface="+mj-lt"/>
                <a:ea typeface="+mj-ea"/>
                <a:cs typeface="+mj-cs"/>
              </a:rPr>
              <a:t>SEO and Blogging</a:t>
            </a:r>
          </a:p>
        </p:txBody>
      </p:sp>
      <p:pic>
        <p:nvPicPr>
          <p:cNvPr id="5" name="Picture 4"/>
          <p:cNvPicPr>
            <a:picLocks noChangeAspect="1"/>
          </p:cNvPicPr>
          <p:nvPr/>
        </p:nvPicPr>
        <p:blipFill rotWithShape="1">
          <a:blip r:embed="rId2"/>
          <a:srcRect l="1042" r="12845"/>
          <a:stretch/>
        </p:blipFill>
        <p:spPr>
          <a:xfrm>
            <a:off x="20" y="431"/>
            <a:ext cx="8115280" cy="6408311"/>
          </a:xfrm>
          <a:prstGeom prst="rect">
            <a:avLst/>
          </a:prstGeom>
        </p:spPr>
      </p:pic>
      <p:sp>
        <p:nvSpPr>
          <p:cNvPr id="4" name="Rectangle 3"/>
          <p:cNvSpPr/>
          <p:nvPr/>
        </p:nvSpPr>
        <p:spPr>
          <a:xfrm>
            <a:off x="8115296" y="1140600"/>
            <a:ext cx="3938159" cy="4818074"/>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b="1" dirty="0"/>
              <a:t>SEO</a:t>
            </a:r>
            <a:r>
              <a:rPr lang="en-US" dirty="0"/>
              <a:t> stands for “search engine optimization.” In simple terms, SEO means the process of improving your website to increase its visibility in Google, Microsoft Bing, and other search engines whenever people search for:</a:t>
            </a:r>
          </a:p>
          <a:p>
            <a:pPr marL="285750" indent="-228600">
              <a:lnSpc>
                <a:spcPct val="90000"/>
              </a:lnSpc>
              <a:spcAft>
                <a:spcPts val="600"/>
              </a:spcAft>
              <a:buFont typeface="Arial" panose="020B0604020202020204" pitchFamily="34" charset="0"/>
              <a:buChar char="•"/>
            </a:pPr>
            <a:r>
              <a:rPr lang="en-US" dirty="0"/>
              <a:t>Products you sell.</a:t>
            </a:r>
          </a:p>
          <a:p>
            <a:pPr marL="285750" indent="-228600">
              <a:lnSpc>
                <a:spcPct val="90000"/>
              </a:lnSpc>
              <a:spcAft>
                <a:spcPts val="600"/>
              </a:spcAft>
              <a:buFont typeface="Arial" panose="020B0604020202020204" pitchFamily="34" charset="0"/>
              <a:buChar char="•"/>
            </a:pPr>
            <a:r>
              <a:rPr lang="en-US" dirty="0"/>
              <a:t>Services you provide.</a:t>
            </a:r>
          </a:p>
          <a:p>
            <a:pPr marL="285750" indent="-228600">
              <a:lnSpc>
                <a:spcPct val="90000"/>
              </a:lnSpc>
              <a:spcAft>
                <a:spcPts val="600"/>
              </a:spcAft>
              <a:buFont typeface="Arial" panose="020B0604020202020204" pitchFamily="34" charset="0"/>
              <a:buChar char="•"/>
            </a:pPr>
            <a:r>
              <a:rPr lang="en-US" dirty="0"/>
              <a:t>Information on topics in which you have deep expertise and/or experience.</a:t>
            </a:r>
          </a:p>
          <a:p>
            <a:pPr indent="-228600">
              <a:lnSpc>
                <a:spcPct val="90000"/>
              </a:lnSpc>
              <a:spcAft>
                <a:spcPts val="600"/>
              </a:spcAft>
              <a:buFont typeface="Arial" panose="020B0604020202020204" pitchFamily="34" charset="0"/>
              <a:buChar char="•"/>
            </a:pPr>
            <a:r>
              <a:rPr lang="en-US" dirty="0"/>
              <a:t> Improving the visibility of your website's pages in search results. We understand the importance of being easily found and clicked on by potential customers, clients or an engaged audience. Our team of experts is dedicated.</a:t>
            </a:r>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004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2EBFA83-D4DB-4CA0-B229-9E44634D7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 name="Picture 49">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52" name="Rectangle 51">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3" name="Picture 2"/>
          <p:cNvPicPr>
            <a:picLocks noChangeAspect="1"/>
          </p:cNvPicPr>
          <p:nvPr/>
        </p:nvPicPr>
        <p:blipFill rotWithShape="1">
          <a:blip r:embed="rId3"/>
          <a:srcRect t="633" r="-2" b="-2"/>
          <a:stretch/>
        </p:blipFill>
        <p:spPr>
          <a:xfrm>
            <a:off x="909861" y="895610"/>
            <a:ext cx="5090239" cy="5058020"/>
          </a:xfrm>
          <a:prstGeom prst="rect">
            <a:avLst/>
          </a:prstGeom>
        </p:spPr>
      </p:pic>
      <p:sp>
        <p:nvSpPr>
          <p:cNvPr id="2" name="Rectangle 1"/>
          <p:cNvSpPr/>
          <p:nvPr/>
        </p:nvSpPr>
        <p:spPr>
          <a:xfrm>
            <a:off x="6597016" y="1094510"/>
            <a:ext cx="4589328" cy="4858480"/>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endParaRPr lang="en-US" sz="2000" dirty="0"/>
          </a:p>
          <a:p>
            <a:pPr indent="-228600" algn="just">
              <a:lnSpc>
                <a:spcPct val="90000"/>
              </a:lnSpc>
              <a:spcAft>
                <a:spcPts val="600"/>
              </a:spcAft>
              <a:buFont typeface="Arial" panose="020B0604020202020204" pitchFamily="34" charset="0"/>
              <a:buChar char="•"/>
            </a:pPr>
            <a:endParaRPr lang="en-US" sz="2000" dirty="0"/>
          </a:p>
        </p:txBody>
      </p:sp>
      <p:sp>
        <p:nvSpPr>
          <p:cNvPr id="4" name="Rectangle 3"/>
          <p:cNvSpPr/>
          <p:nvPr/>
        </p:nvSpPr>
        <p:spPr>
          <a:xfrm>
            <a:off x="5090344" y="1274356"/>
            <a:ext cx="6096000" cy="1200329"/>
          </a:xfrm>
          <a:prstGeom prst="rect">
            <a:avLst/>
          </a:prstGeom>
        </p:spPr>
        <p:txBody>
          <a:bodyPr>
            <a:spAutoFit/>
          </a:bodyPr>
          <a:lstStyle/>
          <a:p>
            <a:pPr marL="285750" indent="-285750">
              <a:buFont typeface="Arial" panose="020B0604020202020204" pitchFamily="34" charset="0"/>
              <a:buChar char="•"/>
            </a:pPr>
            <a:r>
              <a:rPr lang="en-US" dirty="0"/>
              <a:t>Incorporate blogging into your content marketing strategy. With our expertise in creating high-quality, informative blog posts, we can help you attract more visitors to your website and improve your search engine rankings.</a:t>
            </a:r>
          </a:p>
        </p:txBody>
      </p:sp>
      <p:sp>
        <p:nvSpPr>
          <p:cNvPr id="5" name="Rectangle 4"/>
          <p:cNvSpPr/>
          <p:nvPr/>
        </p:nvSpPr>
        <p:spPr>
          <a:xfrm>
            <a:off x="5312791" y="2785086"/>
            <a:ext cx="6096000" cy="1477328"/>
          </a:xfrm>
          <a:prstGeom prst="rect">
            <a:avLst/>
          </a:prstGeom>
        </p:spPr>
        <p:txBody>
          <a:bodyPr>
            <a:spAutoFit/>
          </a:bodyPr>
          <a:lstStyle/>
          <a:p>
            <a:pPr marL="285750" indent="-285750">
              <a:buFont typeface="Arial" panose="020B0604020202020204" pitchFamily="34" charset="0"/>
              <a:buChar char="•"/>
            </a:pPr>
            <a:r>
              <a:rPr lang="en-US" dirty="0"/>
              <a:t>Build a loyal readership and establish your brand as an authority in your industry. Our team of skilled writers will work closely with you to develop a content plan that aligns with your business goals and provides value to your audience.</a:t>
            </a:r>
          </a:p>
        </p:txBody>
      </p:sp>
    </p:spTree>
    <p:extLst>
      <p:ext uri="{BB962C8B-B14F-4D97-AF65-F5344CB8AC3E}">
        <p14:creationId xmlns:p14="http://schemas.microsoft.com/office/powerpoint/2010/main" val="4229312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27">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29">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31">
            <a:extLst>
              <a:ext uri="{FF2B5EF4-FFF2-40B4-BE49-F238E27FC236}">
                <a16:creationId xmlns:a16="http://schemas.microsoft.com/office/drawing/2014/main" id="{913B067F-3154-4968-A886-DF93A787EC4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33" name="Oval 32">
              <a:extLst>
                <a:ext uri="{FF2B5EF4-FFF2-40B4-BE49-F238E27FC236}">
                  <a16:creationId xmlns:a16="http://schemas.microsoft.com/office/drawing/2014/main" id="{97583D6C-C05B-47AB-8540-B2700B82A4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33">
              <a:extLst>
                <a:ext uri="{FF2B5EF4-FFF2-40B4-BE49-F238E27FC236}">
                  <a16:creationId xmlns:a16="http://schemas.microsoft.com/office/drawing/2014/main" id="{6501AD91-D973-4968-95E4-4C26CFDF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5C165989-F5FE-4BB6-9817-E7828CB1D6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35">
              <a:extLst>
                <a:ext uri="{FF2B5EF4-FFF2-40B4-BE49-F238E27FC236}">
                  <a16:creationId xmlns:a16="http://schemas.microsoft.com/office/drawing/2014/main" id="{6B0649CC-B912-4E82-BEA0-DA75ECB19A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6BA08C17-C9A5-4FA8-ABC4-44FB3B869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0DEAC6C-553C-437E-BC17-D4495233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3" name="Straight Connector 42">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8" name="Rectangle 47">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51" name="Straight Connector 50">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213383" y="4005237"/>
            <a:ext cx="3285586" cy="2129586"/>
          </a:xfrm>
          <a:prstGeom prst="rect">
            <a:avLst/>
          </a:prstGeom>
          <a:noFill/>
        </p:spPr>
        <p:txBody>
          <a:bodyPr vert="horz" lIns="91440" tIns="45720" rIns="91440" bIns="45720" rtlCol="0" anchor="t">
            <a:normAutofit/>
          </a:bodyPr>
          <a:lstStyle/>
          <a:p>
            <a:pPr>
              <a:lnSpc>
                <a:spcPct val="90000"/>
              </a:lnSpc>
              <a:spcBef>
                <a:spcPct val="0"/>
              </a:spcBef>
              <a:spcAft>
                <a:spcPts val="600"/>
              </a:spcAft>
            </a:pPr>
            <a:r>
              <a:rPr lang="en-US" sz="4800" b="1" kern="1200" dirty="0">
                <a:solidFill>
                  <a:schemeClr val="bg1"/>
                </a:solidFill>
                <a:latin typeface="+mj-lt"/>
                <a:ea typeface="+mj-ea"/>
                <a:cs typeface="+mj-cs"/>
              </a:rPr>
              <a:t>Google My Business</a:t>
            </a:r>
          </a:p>
        </p:txBody>
      </p:sp>
      <p:pic>
        <p:nvPicPr>
          <p:cNvPr id="4" name="Picture 3"/>
          <p:cNvPicPr>
            <a:picLocks noChangeAspect="1"/>
          </p:cNvPicPr>
          <p:nvPr/>
        </p:nvPicPr>
        <p:blipFill>
          <a:blip r:embed="rId2"/>
          <a:stretch>
            <a:fillRect/>
          </a:stretch>
        </p:blipFill>
        <p:spPr>
          <a:xfrm>
            <a:off x="2444883" y="617779"/>
            <a:ext cx="7216016" cy="3265248"/>
          </a:xfrm>
          <a:prstGeom prst="rect">
            <a:avLst/>
          </a:prstGeom>
        </p:spPr>
      </p:pic>
      <p:grpSp>
        <p:nvGrpSpPr>
          <p:cNvPr id="56" name="Group 55">
            <a:extLst>
              <a:ext uri="{FF2B5EF4-FFF2-40B4-BE49-F238E27FC236}">
                <a16:creationId xmlns:a16="http://schemas.microsoft.com/office/drawing/2014/main" id="{1F4E1649-4D1F-4A91-AF97-A254BFDD524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776904"/>
            <a:ext cx="304800" cy="429768"/>
            <a:chOff x="215328" y="-46937"/>
            <a:chExt cx="304800" cy="2773841"/>
          </a:xfrm>
        </p:grpSpPr>
        <p:cxnSp>
          <p:nvCxnSpPr>
            <p:cNvPr id="57" name="Straight Connector 56">
              <a:extLst>
                <a:ext uri="{FF2B5EF4-FFF2-40B4-BE49-F238E27FC236}">
                  <a16:creationId xmlns:a16="http://schemas.microsoft.com/office/drawing/2014/main" id="{FE483602-62F9-474D-9C9B-5EE4CD7671C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D7D1AC0-A6C7-40E3-9841-F34AC831A48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951C4DD-7427-497D-9DE3-9D731D3F456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EE18298-0BF5-4D7A-921A-2F4186E8D9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62" name="Oval 61">
            <a:extLst>
              <a:ext uri="{FF2B5EF4-FFF2-40B4-BE49-F238E27FC236}">
                <a16:creationId xmlns:a16="http://schemas.microsoft.com/office/drawing/2014/main" id="{773AEA78-C03B-40B7-9D11-DC022119D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60000"/>
                  <a:lumOff val="4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144367" y="4018143"/>
            <a:ext cx="8762166" cy="2701822"/>
          </a:xfrm>
          <a:prstGeom prst="rect">
            <a:avLst/>
          </a:prstGeom>
          <a:noFill/>
        </p:spPr>
        <p:txBody>
          <a:bodyPr vert="horz" lIns="91440" tIns="45720" rIns="91440" bIns="45720" rtlCol="0" anchor="t">
            <a:normAutofit fontScale="92500" lnSpcReduction="20000"/>
          </a:bodyPr>
          <a:lstStyle/>
          <a:p>
            <a:pPr indent="-228600" algn="just">
              <a:lnSpc>
                <a:spcPct val="90000"/>
              </a:lnSpc>
              <a:spcAft>
                <a:spcPts val="600"/>
              </a:spcAft>
              <a:buFont typeface="Arial" panose="020B0604020202020204" pitchFamily="34" charset="0"/>
              <a:buChar char="•"/>
            </a:pPr>
            <a:r>
              <a:rPr lang="en-US" sz="2000" dirty="0">
                <a:solidFill>
                  <a:schemeClr val="bg1"/>
                </a:solidFill>
              </a:rPr>
              <a:t>Google My Business is a free tool that allows businesses to manage their online presence across Google, including search and maps. By claiming and verifying your business on Google My Business, you can ensure that your business information is accurate and up-to-date, and that potential customers can easily find you online.</a:t>
            </a:r>
          </a:p>
          <a:p>
            <a:pPr indent="-228600" algn="just">
              <a:lnSpc>
                <a:spcPct val="90000"/>
              </a:lnSpc>
              <a:spcAft>
                <a:spcPts val="600"/>
              </a:spcAft>
              <a:buFont typeface="Arial" panose="020B0604020202020204" pitchFamily="34" charset="0"/>
              <a:buChar char="•"/>
            </a:pPr>
            <a:r>
              <a:rPr lang="en-US" sz="2000" dirty="0">
                <a:solidFill>
                  <a:schemeClr val="bg1"/>
                </a:solidFill>
              </a:rPr>
              <a:t>Gaining visibility on Google is crucial for the success of your business, and that's why we are committed to helping you achieve this goal. As part of our comprehensive SEO and lead generation services, we can create a Google Business Profile for your business.</a:t>
            </a:r>
          </a:p>
          <a:p>
            <a:pPr indent="-228600" algn="just">
              <a:lnSpc>
                <a:spcPct val="90000"/>
              </a:lnSpc>
              <a:spcAft>
                <a:spcPts val="600"/>
              </a:spcAft>
              <a:buFont typeface="Arial" panose="020B0604020202020204" pitchFamily="34" charset="0"/>
              <a:buChar char="•"/>
            </a:pPr>
            <a:r>
              <a:rPr lang="en-US" sz="2000" dirty="0">
                <a:solidFill>
                  <a:schemeClr val="bg1"/>
                </a:solidFill>
              </a:rPr>
              <a:t>Creating a Business Profile is not enough to reap its full benefits. That's why we will also provide you with the necessary management and editing capabilities that will enable you to fully leverage the power of your Business Profile as an effective SEO and lead generation tool.</a:t>
            </a:r>
          </a:p>
        </p:txBody>
      </p:sp>
    </p:spTree>
    <p:extLst>
      <p:ext uri="{BB962C8B-B14F-4D97-AF65-F5344CB8AC3E}">
        <p14:creationId xmlns:p14="http://schemas.microsoft.com/office/powerpoint/2010/main" val="3370095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B068B58-6F94-4AFF-A8A7-18573884D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4" name="Rectangle 13">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BE5B028C-7535-45E5-9D2C-32C50D0E0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Rectangle 1"/>
          <p:cNvSpPr/>
          <p:nvPr/>
        </p:nvSpPr>
        <p:spPr>
          <a:xfrm>
            <a:off x="1191966" y="1759352"/>
            <a:ext cx="4997189" cy="4147785"/>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endParaRPr lang="en-US" sz="2400" dirty="0"/>
          </a:p>
        </p:txBody>
      </p:sp>
      <p:pic>
        <p:nvPicPr>
          <p:cNvPr id="3" name="Picture 2"/>
          <p:cNvPicPr>
            <a:picLocks noChangeAspect="1"/>
          </p:cNvPicPr>
          <p:nvPr/>
        </p:nvPicPr>
        <p:blipFill rotWithShape="1">
          <a:blip r:embed="rId3"/>
          <a:srcRect l="17886" r="19388"/>
          <a:stretch/>
        </p:blipFill>
        <p:spPr>
          <a:xfrm>
            <a:off x="6575741" y="895610"/>
            <a:ext cx="4890576" cy="5058020"/>
          </a:xfrm>
          <a:prstGeom prst="rect">
            <a:avLst/>
          </a:prstGeom>
        </p:spPr>
      </p:pic>
      <p:sp>
        <p:nvSpPr>
          <p:cNvPr id="4" name="Rectangle 3"/>
          <p:cNvSpPr/>
          <p:nvPr/>
        </p:nvSpPr>
        <p:spPr>
          <a:xfrm>
            <a:off x="567212" y="2355916"/>
            <a:ext cx="6096000" cy="1477328"/>
          </a:xfrm>
          <a:prstGeom prst="rect">
            <a:avLst/>
          </a:prstGeom>
        </p:spPr>
        <p:txBody>
          <a:bodyPr>
            <a:spAutoFit/>
          </a:bodyPr>
          <a:lstStyle/>
          <a:p>
            <a:pPr marL="285750" indent="-285750">
              <a:buFont typeface="Arial" panose="020B0604020202020204" pitchFamily="34" charset="0"/>
              <a:buChar char="•"/>
            </a:pPr>
            <a:r>
              <a:rPr lang="en-US" dirty="0"/>
              <a:t>Engage with your customers by responding to reviews and posting updates on your behalf. This will help you build stronger relationships with your customers and improve your online reputation. With our help, you can focus on what you do best while we take care of the rest."</a:t>
            </a:r>
          </a:p>
        </p:txBody>
      </p:sp>
    </p:spTree>
    <p:extLst>
      <p:ext uri="{BB962C8B-B14F-4D97-AF65-F5344CB8AC3E}">
        <p14:creationId xmlns:p14="http://schemas.microsoft.com/office/powerpoint/2010/main" val="21192060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F0C4A97-D96D-D0AE-6225-F3D4A7D44D79}"/>
              </a:ext>
            </a:extLst>
          </p:cNvPr>
          <p:cNvPicPr>
            <a:picLocks noChangeAspect="1"/>
          </p:cNvPicPr>
          <p:nvPr/>
        </p:nvPicPr>
        <p:blipFill rotWithShape="1">
          <a:blip r:embed="rId2">
            <a:alphaModFix amt="35000"/>
          </a:blip>
          <a:srcRect b="15730"/>
          <a:stretch/>
        </p:blipFill>
        <p:spPr>
          <a:xfrm>
            <a:off x="20" y="10"/>
            <a:ext cx="12191980" cy="6857990"/>
          </a:xfrm>
          <a:prstGeom prst="rect">
            <a:avLst/>
          </a:prstGeom>
        </p:spPr>
      </p:pic>
      <p:sp>
        <p:nvSpPr>
          <p:cNvPr id="2" name="Title 1"/>
          <p:cNvSpPr>
            <a:spLocks noGrp="1"/>
          </p:cNvSpPr>
          <p:nvPr>
            <p:ph type="title"/>
          </p:nvPr>
        </p:nvSpPr>
        <p:spPr>
          <a:xfrm>
            <a:off x="838200" y="365125"/>
            <a:ext cx="10515600" cy="1325563"/>
          </a:xfrm>
        </p:spPr>
        <p:txBody>
          <a:bodyPr>
            <a:normAutofit/>
          </a:bodyPr>
          <a:lstStyle/>
          <a:p>
            <a:r>
              <a:rPr lang="en-US">
                <a:solidFill>
                  <a:srgbClr val="FFFFFF"/>
                </a:solidFill>
              </a:rPr>
              <a:t>Agenda</a:t>
            </a:r>
          </a:p>
        </p:txBody>
      </p:sp>
      <p:graphicFrame>
        <p:nvGraphicFramePr>
          <p:cNvPr id="5" name="Content Placeholder 2">
            <a:extLst>
              <a:ext uri="{FF2B5EF4-FFF2-40B4-BE49-F238E27FC236}">
                <a16:creationId xmlns:a16="http://schemas.microsoft.com/office/drawing/2014/main" id="{BDE584B0-66FD-AB08-18C8-40E1229AA653}"/>
              </a:ext>
            </a:extLst>
          </p:cNvPr>
          <p:cNvGraphicFramePr>
            <a:graphicFrameLocks noGrp="1"/>
          </p:cNvGraphicFramePr>
          <p:nvPr>
            <p:ph idx="1"/>
            <p:extLst>
              <p:ext uri="{D42A27DB-BD31-4B8C-83A1-F6EECF244321}">
                <p14:modId xmlns:p14="http://schemas.microsoft.com/office/powerpoint/2010/main" val="69055328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1017468"/>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a:extLst>
              <a:ext uri="{FF2B5EF4-FFF2-40B4-BE49-F238E27FC236}">
                <a16:creationId xmlns:a16="http://schemas.microsoft.com/office/drawing/2014/main" id="{D5997EA8-5EFC-40CD-A85F-C3C3BC5F9E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4117" r="8773" b="1"/>
          <a:stretch/>
        </p:blipFill>
        <p:spPr>
          <a:xfrm>
            <a:off x="20" y="10"/>
            <a:ext cx="12191979" cy="6857990"/>
          </a:xfrm>
          <a:prstGeom prst="rect">
            <a:avLst/>
          </a:prstGeom>
        </p:spPr>
      </p:pic>
      <p:sp>
        <p:nvSpPr>
          <p:cNvPr id="11" name="Rectangle 10">
            <a:extLst>
              <a:ext uri="{FF2B5EF4-FFF2-40B4-BE49-F238E27FC236}">
                <a16:creationId xmlns:a16="http://schemas.microsoft.com/office/drawing/2014/main" id="{1CF6A1EC-BD15-42D9-A339-A3970CF7C6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051560" y="4498848"/>
            <a:ext cx="3611880" cy="153619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a:latin typeface="+mj-lt"/>
                <a:ea typeface="+mj-ea"/>
                <a:cs typeface="+mj-cs"/>
              </a:rPr>
              <a:t>Lead Generation</a:t>
            </a:r>
          </a:p>
        </p:txBody>
      </p:sp>
      <p:sp>
        <p:nvSpPr>
          <p:cNvPr id="13" name="Rectangle 12">
            <a:extLst>
              <a:ext uri="{FF2B5EF4-FFF2-40B4-BE49-F238E27FC236}">
                <a16:creationId xmlns:a16="http://schemas.microsoft.com/office/drawing/2014/main" id="{A720C27D-5C39-492B-BD68-C220C0F83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5" name="Rectangle 14">
            <a:extLst>
              <a:ext uri="{FF2B5EF4-FFF2-40B4-BE49-F238E27FC236}">
                <a16:creationId xmlns:a16="http://schemas.microsoft.com/office/drawing/2014/main" id="{A4F3394A-A959-460A-ACF9-5FA682C76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p:cNvSpPr/>
          <p:nvPr/>
        </p:nvSpPr>
        <p:spPr>
          <a:xfrm>
            <a:off x="5295826" y="4340506"/>
            <a:ext cx="6061022" cy="1694534"/>
          </a:xfrm>
          <a:prstGeom prst="rect">
            <a:avLst/>
          </a:prstGeom>
        </p:spPr>
        <p:txBody>
          <a:bodyPr vert="horz" lIns="91440" tIns="45720" rIns="91440" bIns="45720" rtlCol="0" anchor="ctr">
            <a:normAutofit fontScale="85000" lnSpcReduction="10000"/>
          </a:bodyPr>
          <a:lstStyle/>
          <a:p>
            <a:pPr indent="-228600" algn="just">
              <a:lnSpc>
                <a:spcPct val="90000"/>
              </a:lnSpc>
              <a:spcAft>
                <a:spcPts val="600"/>
              </a:spcAft>
              <a:buFont typeface="Arial" panose="020B0604020202020204" pitchFamily="34" charset="0"/>
              <a:buChar char="•"/>
            </a:pPr>
            <a:r>
              <a:rPr lang="en-US" dirty="0"/>
              <a:t> Lead generation - the process of attracting and converting potential customers into leads.</a:t>
            </a:r>
          </a:p>
          <a:p>
            <a:pPr marL="285750" indent="-285750" algn="just">
              <a:lnSpc>
                <a:spcPct val="90000"/>
              </a:lnSpc>
              <a:spcAft>
                <a:spcPts val="600"/>
              </a:spcAft>
              <a:buFont typeface="Arial" panose="020B0604020202020204" pitchFamily="34" charset="0"/>
              <a:buChar char="•"/>
            </a:pPr>
            <a:r>
              <a:rPr lang="en-US" dirty="0"/>
              <a:t>Using targeted marketing campaigns that are designed to capture the attention of your target audience and encourage them to take action. </a:t>
            </a:r>
          </a:p>
          <a:p>
            <a:pPr marL="285750" indent="-285750" algn="just">
              <a:lnSpc>
                <a:spcPct val="90000"/>
              </a:lnSpc>
              <a:spcAft>
                <a:spcPts val="600"/>
              </a:spcAft>
              <a:buFont typeface="Arial" panose="020B0604020202020204" pitchFamily="34" charset="0"/>
              <a:buChar char="•"/>
            </a:pPr>
            <a:r>
              <a:rPr lang="en-US" dirty="0"/>
              <a:t>We create compelling marketing messages that will resonate with your target audience and motivate them to take the next step.</a:t>
            </a:r>
          </a:p>
        </p:txBody>
      </p:sp>
    </p:spTree>
    <p:extLst>
      <p:ext uri="{BB962C8B-B14F-4D97-AF65-F5344CB8AC3E}">
        <p14:creationId xmlns:p14="http://schemas.microsoft.com/office/powerpoint/2010/main" val="2335374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2880726" y="402570"/>
            <a:ext cx="6430546" cy="3215273"/>
          </a:xfrm>
          <a:prstGeom prst="rect">
            <a:avLst/>
          </a:prstGeom>
        </p:spPr>
      </p:pic>
      <p:sp>
        <p:nvSpPr>
          <p:cNvPr id="2" name="Rectangle 1"/>
          <p:cNvSpPr/>
          <p:nvPr/>
        </p:nvSpPr>
        <p:spPr>
          <a:xfrm>
            <a:off x="983849" y="3833199"/>
            <a:ext cx="10069974" cy="1119982"/>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endParaRPr lang="en-US" dirty="0"/>
          </a:p>
        </p:txBody>
      </p:sp>
      <p:sp>
        <p:nvSpPr>
          <p:cNvPr id="4" name="Rectangle 3"/>
          <p:cNvSpPr/>
          <p:nvPr/>
        </p:nvSpPr>
        <p:spPr>
          <a:xfrm>
            <a:off x="1922886" y="3654526"/>
            <a:ext cx="8553525" cy="1477328"/>
          </a:xfrm>
          <a:prstGeom prst="rect">
            <a:avLst/>
          </a:prstGeom>
        </p:spPr>
        <p:txBody>
          <a:bodyPr wrap="square">
            <a:spAutoFit/>
          </a:bodyPr>
          <a:lstStyle/>
          <a:p>
            <a:pPr marL="285750" indent="-285750">
              <a:buFont typeface="Arial" panose="020B0604020202020204" pitchFamily="34" charset="0"/>
              <a:buChar char="•"/>
            </a:pPr>
            <a:r>
              <a:rPr lang="en-US" dirty="0"/>
              <a:t>Why we offer content marketing services. Through our expertise in creating high-quality and informative content, we can help address the needs and pain points of your target audience. This, in turn, will attract more visitors to your website and convert them into valuable leads. Let us help you elevate your lead generation efforts through content marketing."</a:t>
            </a:r>
          </a:p>
        </p:txBody>
      </p:sp>
    </p:spTree>
    <p:extLst>
      <p:ext uri="{BB962C8B-B14F-4D97-AF65-F5344CB8AC3E}">
        <p14:creationId xmlns:p14="http://schemas.microsoft.com/office/powerpoint/2010/main" val="6225815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392583" y="201746"/>
            <a:ext cx="4414848" cy="171625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900" b="1" dirty="0">
                <a:latin typeface="+mj-lt"/>
                <a:ea typeface="+mj-ea"/>
                <a:cs typeface="+mj-cs"/>
              </a:rPr>
              <a:t>Website Development and Hosting</a:t>
            </a:r>
          </a:p>
        </p:txBody>
      </p:sp>
      <p:sp>
        <p:nvSpPr>
          <p:cNvPr id="20" name="Rectangle 1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l="24624" r="24487" b="2"/>
          <a:stretch/>
        </p:blipFill>
        <p:spPr>
          <a:xfrm>
            <a:off x="279143" y="299509"/>
            <a:ext cx="5221625" cy="6258983"/>
          </a:xfrm>
          <a:prstGeom prst="rect">
            <a:avLst/>
          </a:prstGeom>
        </p:spPr>
      </p:pic>
      <p:sp>
        <p:nvSpPr>
          <p:cNvPr id="3" name="Rectangle 2"/>
          <p:cNvSpPr/>
          <p:nvPr/>
        </p:nvSpPr>
        <p:spPr>
          <a:xfrm>
            <a:off x="6392583" y="1690255"/>
            <a:ext cx="4434721" cy="4666095"/>
          </a:xfrm>
          <a:prstGeom prst="rect">
            <a:avLst/>
          </a:prstGeom>
        </p:spPr>
        <p:txBody>
          <a:bodyPr vert="horz" lIns="91440" tIns="45720" rIns="91440" bIns="45720" rtlCol="0" anchor="t">
            <a:normAutofit fontScale="92500" lnSpcReduction="20000"/>
          </a:bodyPr>
          <a:lstStyle/>
          <a:p>
            <a:pPr indent="-228600" algn="just">
              <a:lnSpc>
                <a:spcPct val="90000"/>
              </a:lnSpc>
              <a:spcAft>
                <a:spcPts val="600"/>
              </a:spcAft>
              <a:buFont typeface="Arial" panose="020B0604020202020204" pitchFamily="34" charset="0"/>
              <a:buChar char="•"/>
            </a:pPr>
            <a:endParaRPr lang="en-US" sz="2000" dirty="0">
              <a:solidFill>
                <a:schemeClr val="tx1">
                  <a:alpha val="80000"/>
                </a:schemeClr>
              </a:solidFill>
            </a:endParaRPr>
          </a:p>
          <a:p>
            <a:pPr indent="-228600" algn="just">
              <a:lnSpc>
                <a:spcPct val="90000"/>
              </a:lnSpc>
              <a:spcAft>
                <a:spcPts val="600"/>
              </a:spcAft>
              <a:buFont typeface="Arial" panose="020B0604020202020204" pitchFamily="34" charset="0"/>
              <a:buChar char="•"/>
            </a:pPr>
            <a:r>
              <a:rPr lang="en-US" sz="2000" dirty="0">
                <a:solidFill>
                  <a:schemeClr val="tx1">
                    <a:alpha val="80000"/>
                  </a:schemeClr>
                </a:solidFill>
              </a:rPr>
              <a:t>Web development refers in general to the tasks associated with developing websites for hosting via intranet or internet. The web development process includes</a:t>
            </a:r>
          </a:p>
          <a:p>
            <a:pPr marL="285750" indent="-228600" algn="just">
              <a:lnSpc>
                <a:spcPct val="90000"/>
              </a:lnSpc>
              <a:spcAft>
                <a:spcPts val="600"/>
              </a:spcAft>
              <a:buFont typeface="Arial" panose="020B0604020202020204" pitchFamily="34" charset="0"/>
              <a:buChar char="•"/>
            </a:pPr>
            <a:r>
              <a:rPr lang="en-US" sz="2000" dirty="0">
                <a:solidFill>
                  <a:schemeClr val="tx1">
                    <a:alpha val="80000"/>
                  </a:schemeClr>
                </a:solidFill>
              </a:rPr>
              <a:t> web design</a:t>
            </a:r>
          </a:p>
          <a:p>
            <a:pPr marL="285750" indent="-228600" algn="just">
              <a:lnSpc>
                <a:spcPct val="90000"/>
              </a:lnSpc>
              <a:spcAft>
                <a:spcPts val="600"/>
              </a:spcAft>
              <a:buFont typeface="Arial" panose="020B0604020202020204" pitchFamily="34" charset="0"/>
              <a:buChar char="•"/>
            </a:pPr>
            <a:r>
              <a:rPr lang="en-US" sz="2000" dirty="0">
                <a:solidFill>
                  <a:schemeClr val="tx1">
                    <a:alpha val="80000"/>
                  </a:schemeClr>
                </a:solidFill>
              </a:rPr>
              <a:t> web content development</a:t>
            </a:r>
          </a:p>
          <a:p>
            <a:pPr marL="285750" indent="-228600" algn="just">
              <a:lnSpc>
                <a:spcPct val="90000"/>
              </a:lnSpc>
              <a:spcAft>
                <a:spcPts val="600"/>
              </a:spcAft>
              <a:buFont typeface="Arial" panose="020B0604020202020204" pitchFamily="34" charset="0"/>
              <a:buChar char="•"/>
            </a:pPr>
            <a:r>
              <a:rPr lang="en-US" sz="2000" dirty="0">
                <a:solidFill>
                  <a:schemeClr val="tx1">
                    <a:alpha val="80000"/>
                  </a:schemeClr>
                </a:solidFill>
              </a:rPr>
              <a:t> client-side/server-side scripting </a:t>
            </a:r>
          </a:p>
          <a:p>
            <a:pPr marL="285750" indent="-228600" algn="just">
              <a:lnSpc>
                <a:spcPct val="90000"/>
              </a:lnSpc>
              <a:spcAft>
                <a:spcPts val="600"/>
              </a:spcAft>
              <a:buFont typeface="Arial" panose="020B0604020202020204" pitchFamily="34" charset="0"/>
              <a:buChar char="•"/>
            </a:pPr>
            <a:r>
              <a:rPr lang="en-US" sz="2000" dirty="0">
                <a:solidFill>
                  <a:schemeClr val="tx1">
                    <a:alpha val="80000"/>
                  </a:schemeClr>
                </a:solidFill>
              </a:rPr>
              <a:t> network security configuration, among other tasks.</a:t>
            </a:r>
          </a:p>
          <a:p>
            <a:pPr indent="-228600" algn="just">
              <a:lnSpc>
                <a:spcPct val="90000"/>
              </a:lnSpc>
              <a:spcAft>
                <a:spcPts val="600"/>
              </a:spcAft>
              <a:buFont typeface="Arial" panose="020B0604020202020204" pitchFamily="34" charset="0"/>
              <a:buChar char="•"/>
            </a:pPr>
            <a:r>
              <a:rPr lang="en-US" sz="2000" dirty="0">
                <a:solidFill>
                  <a:schemeClr val="tx1">
                    <a:alpha val="80000"/>
                  </a:schemeClr>
                </a:solidFill>
              </a:rPr>
              <a:t>A website is the foundation of your online presence, so it's important to invest in high-quality website development and hosting. A well-designed website that is easy to navigate and optimized for search engines can help you attract more visitors and convert them into customers</a:t>
            </a:r>
          </a:p>
        </p:txBody>
      </p:sp>
      <p:cxnSp>
        <p:nvCxnSpPr>
          <p:cNvPr id="21" name="Straight Connector 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76629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B068B58-6F94-4AFF-A8A7-18573884D6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30">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33" name="Rectangle 32">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BE5B028C-7535-45E5-9D2C-32C50D0E0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Rectangle 1"/>
          <p:cNvSpPr/>
          <p:nvPr/>
        </p:nvSpPr>
        <p:spPr>
          <a:xfrm>
            <a:off x="1191966" y="1773382"/>
            <a:ext cx="4997189" cy="4133755"/>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endParaRPr lang="en-US" sz="2800" dirty="0"/>
          </a:p>
        </p:txBody>
      </p:sp>
      <p:pic>
        <p:nvPicPr>
          <p:cNvPr id="3" name="Picture 2"/>
          <p:cNvPicPr>
            <a:picLocks noChangeAspect="1"/>
          </p:cNvPicPr>
          <p:nvPr/>
        </p:nvPicPr>
        <p:blipFill rotWithShape="1">
          <a:blip r:embed="rId3"/>
          <a:srcRect l="17605" r="14567" b="-1"/>
          <a:stretch/>
        </p:blipFill>
        <p:spPr>
          <a:xfrm>
            <a:off x="6575741" y="895610"/>
            <a:ext cx="4890576" cy="5058020"/>
          </a:xfrm>
          <a:prstGeom prst="rect">
            <a:avLst/>
          </a:prstGeom>
        </p:spPr>
      </p:pic>
      <p:sp>
        <p:nvSpPr>
          <p:cNvPr id="4" name="Rectangle 3"/>
          <p:cNvSpPr/>
          <p:nvPr/>
        </p:nvSpPr>
        <p:spPr>
          <a:xfrm>
            <a:off x="509142" y="1551694"/>
            <a:ext cx="6096000" cy="3416320"/>
          </a:xfrm>
          <a:prstGeom prst="rect">
            <a:avLst/>
          </a:prstGeom>
        </p:spPr>
        <p:txBody>
          <a:bodyPr>
            <a:spAutoFit/>
          </a:bodyPr>
          <a:lstStyle/>
          <a:p>
            <a:pPr marL="285750" indent="-285750">
              <a:buFont typeface="Arial" panose="020B0604020202020204" pitchFamily="34" charset="0"/>
              <a:buChar char="•"/>
            </a:pPr>
            <a:r>
              <a:rPr lang="en-US" dirty="0"/>
              <a:t>We offer web hosting services that prioritize reliability, security, and exceptional customer support. By choosing us as your web hosting provider, you can rest assured that your website will have fast loading times and minimal downtime, allowing your customers to always access your website.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We understand the importance of having a website that is always available to your customers, which is why we have invested in top-of-the-line technology and infrastructure to ensure maximum uptime. Our dedicated team of experts is available round-the-clock to provide you with any assistance you may need and ensure your website is running smoothly.</a:t>
            </a:r>
          </a:p>
        </p:txBody>
      </p:sp>
    </p:spTree>
    <p:extLst>
      <p:ext uri="{BB962C8B-B14F-4D97-AF65-F5344CB8AC3E}">
        <p14:creationId xmlns:p14="http://schemas.microsoft.com/office/powerpoint/2010/main" val="297331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6881745" y="467271"/>
            <a:ext cx="3971643" cy="205252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600" b="1" kern="1200">
                <a:solidFill>
                  <a:schemeClr val="tx1"/>
                </a:solidFill>
                <a:latin typeface="+mj-lt"/>
                <a:ea typeface="+mj-ea"/>
                <a:cs typeface="+mj-cs"/>
              </a:rPr>
              <a:t>Conclusion</a:t>
            </a:r>
          </a:p>
        </p:txBody>
      </p:sp>
      <p:sp>
        <p:nvSpPr>
          <p:cNvPr id="28" name="Oval 12">
            <a:extLst>
              <a:ext uri="{FF2B5EF4-FFF2-40B4-BE49-F238E27FC236}">
                <a16:creationId xmlns:a16="http://schemas.microsoft.com/office/drawing/2014/main" id="{85D33C90-E0E9-4BCC-847B-53431DF7C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864" y="2251328"/>
            <a:ext cx="2404893" cy="2404893"/>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eeform: Shape 14">
            <a:extLst>
              <a:ext uri="{FF2B5EF4-FFF2-40B4-BE49-F238E27FC236}">
                <a16:creationId xmlns:a16="http://schemas.microsoft.com/office/drawing/2014/main" id="{0743BE1B-E693-47F5-A9BA-46D13E0C9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154502" cy="3640433"/>
          </a:xfrm>
          <a:custGeom>
            <a:avLst/>
            <a:gdLst>
              <a:gd name="connsiteX0" fmla="*/ 428655 w 4154502"/>
              <a:gd name="connsiteY0" fmla="*/ 0 h 3640433"/>
              <a:gd name="connsiteX1" fmla="*/ 3564192 w 4154502"/>
              <a:gd name="connsiteY1" fmla="*/ 0 h 3640433"/>
              <a:gd name="connsiteX2" fmla="*/ 3593704 w 4154502"/>
              <a:gd name="connsiteY2" fmla="*/ 30225 h 3640433"/>
              <a:gd name="connsiteX3" fmla="*/ 4154502 w 4154502"/>
              <a:gd name="connsiteY3" fmla="*/ 1481705 h 3640433"/>
              <a:gd name="connsiteX4" fmla="*/ 1995774 w 4154502"/>
              <a:gd name="connsiteY4" fmla="*/ 3640433 h 3640433"/>
              <a:gd name="connsiteX5" fmla="*/ 6690 w 4154502"/>
              <a:gd name="connsiteY5" fmla="*/ 2321980 h 3640433"/>
              <a:gd name="connsiteX6" fmla="*/ 0 w 4154502"/>
              <a:gd name="connsiteY6" fmla="*/ 2303703 h 3640433"/>
              <a:gd name="connsiteX7" fmla="*/ 0 w 4154502"/>
              <a:gd name="connsiteY7" fmla="*/ 659708 h 3640433"/>
              <a:gd name="connsiteX8" fmla="*/ 6690 w 4154502"/>
              <a:gd name="connsiteY8" fmla="*/ 641431 h 3640433"/>
              <a:gd name="connsiteX9" fmla="*/ 329995 w 4154502"/>
              <a:gd name="connsiteY9" fmla="*/ 108554 h 364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3640433">
                <a:moveTo>
                  <a:pt x="428655" y="0"/>
                </a:moveTo>
                <a:lnTo>
                  <a:pt x="3564192" y="0"/>
                </a:lnTo>
                <a:lnTo>
                  <a:pt x="3593704" y="30225"/>
                </a:lnTo>
                <a:cubicBezTo>
                  <a:pt x="3942138" y="413587"/>
                  <a:pt x="4154502" y="922846"/>
                  <a:pt x="4154502" y="1481705"/>
                </a:cubicBezTo>
                <a:cubicBezTo>
                  <a:pt x="4154502" y="2673938"/>
                  <a:pt x="3188007" y="3640433"/>
                  <a:pt x="1995774" y="3640433"/>
                </a:cubicBezTo>
                <a:cubicBezTo>
                  <a:pt x="1101599" y="3640433"/>
                  <a:pt x="334402" y="3096780"/>
                  <a:pt x="6690" y="2321980"/>
                </a:cubicBezTo>
                <a:lnTo>
                  <a:pt x="0" y="2303703"/>
                </a:lnTo>
                <a:lnTo>
                  <a:pt x="0" y="659708"/>
                </a:lnTo>
                <a:lnTo>
                  <a:pt x="6690" y="641431"/>
                </a:lnTo>
                <a:cubicBezTo>
                  <a:pt x="88618" y="447731"/>
                  <a:pt x="198014" y="268477"/>
                  <a:pt x="329995" y="108554"/>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p:cNvPicPr>
            <a:picLocks noChangeAspect="1"/>
          </p:cNvPicPr>
          <p:nvPr/>
        </p:nvPicPr>
        <p:blipFill rotWithShape="1">
          <a:blip r:embed="rId2"/>
          <a:srcRect l="2608" r="3697" b="-3"/>
          <a:stretch/>
        </p:blipFill>
        <p:spPr>
          <a:xfrm>
            <a:off x="69408" y="10"/>
            <a:ext cx="4317456" cy="3640423"/>
          </a:xfrm>
          <a:custGeom>
            <a:avLst/>
            <a:gdLst/>
            <a:ahLst/>
            <a:cxnLst/>
            <a:rect l="l" t="t" r="r" b="b"/>
            <a:pathLst>
              <a:path w="4317456" h="3640433">
                <a:moveTo>
                  <a:pt x="590312" y="0"/>
                </a:moveTo>
                <a:lnTo>
                  <a:pt x="3727144" y="0"/>
                </a:lnTo>
                <a:lnTo>
                  <a:pt x="3756657" y="30226"/>
                </a:lnTo>
                <a:cubicBezTo>
                  <a:pt x="4105091" y="413588"/>
                  <a:pt x="4317456" y="922847"/>
                  <a:pt x="4317456" y="1481705"/>
                </a:cubicBezTo>
                <a:cubicBezTo>
                  <a:pt x="4317456" y="2673937"/>
                  <a:pt x="3350960" y="3640433"/>
                  <a:pt x="2158728" y="3640433"/>
                </a:cubicBezTo>
                <a:cubicBezTo>
                  <a:pt x="966497" y="3640433"/>
                  <a:pt x="0" y="2673937"/>
                  <a:pt x="0" y="1481705"/>
                </a:cubicBezTo>
                <a:cubicBezTo>
                  <a:pt x="0" y="922847"/>
                  <a:pt x="212365" y="413588"/>
                  <a:pt x="560799" y="30226"/>
                </a:cubicBezTo>
                <a:close/>
              </a:path>
            </a:pathLst>
          </a:custGeom>
        </p:spPr>
      </p:pic>
      <p:grpSp>
        <p:nvGrpSpPr>
          <p:cNvPr id="30" name="Group 16">
            <a:extLst>
              <a:ext uri="{FF2B5EF4-FFF2-40B4-BE49-F238E27FC236}">
                <a16:creationId xmlns:a16="http://schemas.microsoft.com/office/drawing/2014/main" id="{CF5BD426-789C-4E69-83C0-245370E372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32067" y="294578"/>
            <a:ext cx="302252" cy="1113685"/>
            <a:chOff x="4532067" y="294578"/>
            <a:chExt cx="302252" cy="1113685"/>
          </a:xfrm>
        </p:grpSpPr>
        <p:sp>
          <p:nvSpPr>
            <p:cNvPr id="1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32067" y="294578"/>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1893" y="1295837"/>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grpSp>
      <p:sp>
        <p:nvSpPr>
          <p:cNvPr id="3" name="Rectangle 2"/>
          <p:cNvSpPr/>
          <p:nvPr/>
        </p:nvSpPr>
        <p:spPr>
          <a:xfrm>
            <a:off x="6464758" y="2519793"/>
            <a:ext cx="4805614" cy="4074971"/>
          </a:xfrm>
          <a:prstGeom prst="rect">
            <a:avLst/>
          </a:prstGeom>
        </p:spPr>
        <p:txBody>
          <a:bodyPr vert="horz" lIns="91440" tIns="45720" rIns="91440" bIns="45720" rtlCol="0" anchor="t">
            <a:normAutofit fontScale="92500" lnSpcReduction="10000"/>
          </a:bodyPr>
          <a:lstStyle/>
          <a:p>
            <a:pPr marL="285750" indent="-228600" algn="just">
              <a:lnSpc>
                <a:spcPct val="90000"/>
              </a:lnSpc>
              <a:spcAft>
                <a:spcPts val="600"/>
              </a:spcAft>
              <a:buFont typeface="Arial" panose="020B0604020202020204" pitchFamily="34" charset="0"/>
              <a:buChar char="•"/>
            </a:pPr>
            <a:r>
              <a:rPr lang="en-US" sz="2000" dirty="0"/>
              <a:t>In conclusion, there are many different elements that go into building a successful online presence. From paid advertising to SEO and blogging, Google My Business, lead generation, website development and hosting, there are many different strategies that we use to attract more visitors to your website and convert them into customers.</a:t>
            </a:r>
          </a:p>
          <a:p>
            <a:pPr indent="-228600" algn="just">
              <a:lnSpc>
                <a:spcPct val="90000"/>
              </a:lnSpc>
              <a:spcAft>
                <a:spcPts val="600"/>
              </a:spcAft>
              <a:buFont typeface="Arial" panose="020B0604020202020204" pitchFamily="34" charset="0"/>
              <a:buChar char="•"/>
            </a:pPr>
            <a:endParaRPr lang="en-US" sz="2000" dirty="0"/>
          </a:p>
          <a:p>
            <a:pPr marL="285750" indent="-228600" algn="just">
              <a:lnSpc>
                <a:spcPct val="90000"/>
              </a:lnSpc>
              <a:spcAft>
                <a:spcPts val="600"/>
              </a:spcAft>
              <a:buFont typeface="Arial" panose="020B0604020202020204" pitchFamily="34" charset="0"/>
              <a:buChar char="•"/>
            </a:pPr>
            <a:r>
              <a:rPr lang="en-US" sz="2000" dirty="0"/>
              <a:t>By focusing on creating high-quality, valuable content that addresses the needs of your target audience and investing in the right tools and services, we build a strong online presence that will help you achieve your business goals.</a:t>
            </a:r>
          </a:p>
        </p:txBody>
      </p:sp>
      <p:sp>
        <p:nvSpPr>
          <p:cNvPr id="32"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914" y="4368981"/>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3" name="Freeform: Shape 22">
            <a:extLst>
              <a:ext uri="{FF2B5EF4-FFF2-40B4-BE49-F238E27FC236}">
                <a16:creationId xmlns:a16="http://schemas.microsoft.com/office/drawing/2014/main" id="{D0F14822-B1F1-4730-A131-C3416A790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441" y="3942512"/>
            <a:ext cx="3238728" cy="2915488"/>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rotWithShape="1">
          <a:blip r:embed="rId3"/>
          <a:srcRect t="4843" r="2" b="5139"/>
          <a:stretch/>
        </p:blipFill>
        <p:spPr>
          <a:xfrm>
            <a:off x="1354013"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p:spPr>
      </p:pic>
      <p:pic>
        <p:nvPicPr>
          <p:cNvPr id="5" name="Picture 4"/>
          <p:cNvPicPr>
            <a:picLocks noChangeAspect="1"/>
          </p:cNvPicPr>
          <p:nvPr/>
        </p:nvPicPr>
        <p:blipFill rotWithShape="1">
          <a:blip r:embed="rId4"/>
          <a:srcRect r="14495" b="-6"/>
          <a:stretch/>
        </p:blipFill>
        <p:spPr>
          <a:xfrm flipH="1">
            <a:off x="4175869" y="2271459"/>
            <a:ext cx="2367798" cy="2367798"/>
          </a:xfrm>
          <a:custGeom>
            <a:avLst/>
            <a:gdLst/>
            <a:ahLst/>
            <a:cxnLst/>
            <a:rect l="l" t="t" r="r" b="b"/>
            <a:pathLst>
              <a:path w="2367798" h="2367798">
                <a:moveTo>
                  <a:pt x="1183899" y="0"/>
                </a:moveTo>
                <a:cubicBezTo>
                  <a:pt x="1837748" y="0"/>
                  <a:pt x="2367798" y="530050"/>
                  <a:pt x="2367798" y="1183899"/>
                </a:cubicBezTo>
                <a:cubicBezTo>
                  <a:pt x="2367798" y="1837748"/>
                  <a:pt x="1837748" y="2367798"/>
                  <a:pt x="1183899" y="2367798"/>
                </a:cubicBezTo>
                <a:cubicBezTo>
                  <a:pt x="530050" y="2367798"/>
                  <a:pt x="0" y="1837748"/>
                  <a:pt x="0" y="1183899"/>
                </a:cubicBezTo>
                <a:cubicBezTo>
                  <a:pt x="0" y="530050"/>
                  <a:pt x="530050" y="0"/>
                  <a:pt x="1183899" y="0"/>
                </a:cubicBezTo>
                <a:close/>
              </a:path>
            </a:pathLst>
          </a:custGeom>
        </p:spPr>
      </p:pic>
      <p:cxnSp>
        <p:nvCxnSpPr>
          <p:cNvPr id="34" name="Straight Connector 2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D02CCE4-30CE-24CE-4B1A-48C81F644C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1482" y="636007"/>
            <a:ext cx="1989237" cy="980868"/>
          </a:xfrm>
          <a:prstGeom prst="rect">
            <a:avLst/>
          </a:prstGeom>
        </p:spPr>
      </p:pic>
    </p:spTree>
    <p:extLst>
      <p:ext uri="{BB962C8B-B14F-4D97-AF65-F5344CB8AC3E}">
        <p14:creationId xmlns:p14="http://schemas.microsoft.com/office/powerpoint/2010/main" val="2145188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838200" y="448721"/>
            <a:ext cx="4707671" cy="1225650"/>
          </a:xfrm>
        </p:spPr>
        <p:txBody>
          <a:bodyPr anchor="b">
            <a:normAutofit/>
          </a:bodyPr>
          <a:lstStyle/>
          <a:p>
            <a:r>
              <a:rPr lang="en-US" sz="2700">
                <a:solidFill>
                  <a:schemeClr val="bg1"/>
                </a:solidFill>
              </a:rPr>
              <a:t>Domain Name Recommendation and Research</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897769" y="1909192"/>
            <a:ext cx="4586513" cy="3647710"/>
          </a:xfrm>
        </p:spPr>
        <p:txBody>
          <a:bodyPr>
            <a:normAutofit fontScale="70000" lnSpcReduction="20000"/>
          </a:bodyPr>
          <a:lstStyle/>
          <a:p>
            <a:pPr marL="0" indent="0" algn="just">
              <a:buNone/>
            </a:pPr>
            <a:r>
              <a:rPr lang="en-US" dirty="0">
                <a:solidFill>
                  <a:schemeClr val="bg1"/>
                </a:solidFill>
              </a:rPr>
              <a:t>We understand the importance of selecting the perfect domain name for your website, and we're here to help you with that. Our team will guide you in choosing a domain name that is easy to remember, relevant to your business, and incorporates keywords related to your industry. We will conduct comprehensive research to ensure that the domain name you choose is not already taken or infringing on someone else's trademark. With our expertise, you can rest assured that your website will have a strong online presence with the perfect domain name.</a:t>
            </a:r>
          </a:p>
          <a:p>
            <a:pPr marL="0" indent="0" algn="just">
              <a:buNone/>
            </a:pPr>
            <a:endParaRPr lang="en-US" dirty="0">
              <a:solidFill>
                <a:schemeClr val="bg1"/>
              </a:solidFill>
            </a:endParaRPr>
          </a:p>
          <a:p>
            <a:pPr marL="0" indent="0" algn="just">
              <a:buNone/>
            </a:pPr>
            <a:endParaRPr lang="en-US" dirty="0">
              <a:solidFill>
                <a:schemeClr val="bg1"/>
              </a:solidFill>
            </a:endParaRPr>
          </a:p>
          <a:p>
            <a:pPr marL="0" indent="0" algn="just">
              <a:buNone/>
            </a:pPr>
            <a:endParaRPr lang="en-US" dirty="0">
              <a:solidFill>
                <a:schemeClr val="bg1"/>
              </a:solidFill>
            </a:endParaRPr>
          </a:p>
          <a:p>
            <a:pPr marL="0" indent="0" algn="just">
              <a:buNone/>
            </a:pPr>
            <a:endParaRPr lang="en-US" dirty="0">
              <a:solidFill>
                <a:schemeClr val="bg1"/>
              </a:solidFill>
            </a:endParaRPr>
          </a:p>
          <a:p>
            <a:pPr marL="0" indent="0" algn="just">
              <a:buNone/>
            </a:pPr>
            <a:endParaRPr lang="en-US" dirty="0">
              <a:solidFill>
                <a:schemeClr val="bg1"/>
              </a:solidFill>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stretch>
            <a:fillRect/>
          </a:stretch>
        </p:blipFill>
        <p:spPr>
          <a:xfrm>
            <a:off x="6525453" y="595726"/>
            <a:ext cx="5666547" cy="5666547"/>
          </a:xfrm>
          <a:prstGeom prst="rect">
            <a:avLst/>
          </a:prstGeom>
        </p:spPr>
      </p:pic>
    </p:spTree>
    <p:extLst>
      <p:ext uri="{BB962C8B-B14F-4D97-AF65-F5344CB8AC3E}">
        <p14:creationId xmlns:p14="http://schemas.microsoft.com/office/powerpoint/2010/main" val="17996350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srcRect t="25170" r="9090" b="2916"/>
          <a:stretch/>
        </p:blipFill>
        <p:spPr>
          <a:xfrm>
            <a:off x="3522468" y="10"/>
            <a:ext cx="8669532" cy="6857990"/>
          </a:xfrm>
          <a:prstGeom prst="rect">
            <a:avLst/>
          </a:prstGeom>
        </p:spPr>
      </p:pic>
      <p:sp>
        <p:nvSpPr>
          <p:cNvPr id="20" name="Rectangle 1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2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6"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71093" y="2718053"/>
            <a:ext cx="5586361" cy="3807437"/>
          </a:xfrm>
        </p:spPr>
        <p:txBody>
          <a:bodyPr anchor="t">
            <a:normAutofit fontScale="77500" lnSpcReduction="20000"/>
          </a:bodyPr>
          <a:lstStyle/>
          <a:p>
            <a:pPr algn="just"/>
            <a:r>
              <a:rPr lang="en-US" dirty="0"/>
              <a:t>We will assist you in brainstorming potential domain names that align with your brand image and values. We will then conduct a thorough availability check using reputable domain registrars like </a:t>
            </a:r>
            <a:r>
              <a:rPr lang="en-US" dirty="0" err="1"/>
              <a:t>GoDaddy</a:t>
            </a:r>
            <a:r>
              <a:rPr lang="en-US" dirty="0"/>
              <a:t> or </a:t>
            </a:r>
            <a:r>
              <a:rPr lang="en-US" dirty="0" err="1"/>
              <a:t>Namecheap</a:t>
            </a:r>
            <a:r>
              <a:rPr lang="en-US" dirty="0"/>
              <a:t> to ensure that your desired domain is available.</a:t>
            </a:r>
          </a:p>
          <a:p>
            <a:pPr algn="just"/>
            <a:r>
              <a:rPr lang="en-US" dirty="0"/>
              <a:t>We'll also verify if the shortlisted domain names are available on popular social media platforms to establish a consistent online identity for your brand. We recognize the significance of a memorable and cohesive online presence that reflects your brand, which is why we go the extra mile to ensure your social media handles are available.</a:t>
            </a:r>
          </a:p>
          <a:p>
            <a:pPr algn="just"/>
            <a:endParaRPr lang="en-US" dirty="0"/>
          </a:p>
        </p:txBody>
      </p:sp>
    </p:spTree>
    <p:extLst>
      <p:ext uri="{BB962C8B-B14F-4D97-AF65-F5344CB8AC3E}">
        <p14:creationId xmlns:p14="http://schemas.microsoft.com/office/powerpoint/2010/main" val="18932513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hand on a computer keyboard&#10;&#10;Description automatically generated with low confidence"/>
          <p:cNvPicPr>
            <a:picLocks noChangeAspect="1"/>
          </p:cNvPicPr>
          <p:nvPr/>
        </p:nvPicPr>
        <p:blipFill rotWithShape="1">
          <a:blip r:embed="rId2">
            <a:alphaModFix amt="60000"/>
          </a:blip>
          <a:srcRect t="26085" b="18942"/>
          <a:stretch/>
        </p:blipFill>
        <p:spPr>
          <a:xfrm>
            <a:off x="180975" y="182880"/>
            <a:ext cx="11823637" cy="6499784"/>
          </a:xfrm>
          <a:prstGeom prst="rect">
            <a:avLst/>
          </a:prstGeom>
        </p:spPr>
      </p:pic>
      <p:sp>
        <p:nvSpPr>
          <p:cNvPr id="2" name="Title 1"/>
          <p:cNvSpPr>
            <a:spLocks noGrp="1"/>
          </p:cNvSpPr>
          <p:nvPr>
            <p:ph type="title"/>
          </p:nvPr>
        </p:nvSpPr>
        <p:spPr>
          <a:xfrm>
            <a:off x="838200" y="525195"/>
            <a:ext cx="10165218" cy="2806506"/>
          </a:xfrm>
        </p:spPr>
        <p:txBody>
          <a:bodyPr anchor="b">
            <a:normAutofit/>
          </a:bodyPr>
          <a:lstStyle/>
          <a:p>
            <a:r>
              <a:rPr lang="en-US" sz="4000" b="1" dirty="0">
                <a:solidFill>
                  <a:srgbClr val="FFFFFF"/>
                </a:solidFill>
              </a:rPr>
              <a:t>Content Writing Research and Writing</a:t>
            </a:r>
          </a:p>
        </p:txBody>
      </p:sp>
      <p:sp>
        <p:nvSpPr>
          <p:cNvPr id="3" name="Content Placeholder 2"/>
          <p:cNvSpPr>
            <a:spLocks noGrp="1"/>
          </p:cNvSpPr>
          <p:nvPr>
            <p:ph idx="1"/>
          </p:nvPr>
        </p:nvSpPr>
        <p:spPr>
          <a:xfrm>
            <a:off x="838200" y="3526300"/>
            <a:ext cx="10165218" cy="2588458"/>
          </a:xfrm>
        </p:spPr>
        <p:txBody>
          <a:bodyPr>
            <a:normAutofit/>
          </a:bodyPr>
          <a:lstStyle/>
          <a:p>
            <a:r>
              <a:rPr lang="en-US" sz="2000" dirty="0">
                <a:solidFill>
                  <a:srgbClr val="FFFFFF"/>
                </a:solidFill>
              </a:rPr>
              <a:t>Conducting  extensive research on your target audience, competitors, and industry trends to ensure that the content we create is informative and engaging. </a:t>
            </a:r>
          </a:p>
          <a:p>
            <a:r>
              <a:rPr lang="en-US" sz="2000" dirty="0">
                <a:solidFill>
                  <a:srgbClr val="FFFFFF"/>
                </a:solidFill>
              </a:rPr>
              <a:t>Using cutting-edge tools like Google Analytics and SEMrush to analyze your competitors' content and identify gaps in the market.</a:t>
            </a:r>
          </a:p>
          <a:p>
            <a:r>
              <a:rPr lang="en-US" sz="2000" dirty="0">
                <a:solidFill>
                  <a:srgbClr val="FFFFFF"/>
                </a:solidFill>
              </a:rPr>
              <a:t> By leveraging our expertise, you can rest assured that your website's content will stand out in today's crowded digital landscape.</a:t>
            </a:r>
          </a:p>
        </p:txBody>
      </p:sp>
    </p:spTree>
    <p:extLst>
      <p:ext uri="{BB962C8B-B14F-4D97-AF65-F5344CB8AC3E}">
        <p14:creationId xmlns:p14="http://schemas.microsoft.com/office/powerpoint/2010/main" val="28721680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1" name="Straight Connector 10">
            <a:extLst>
              <a:ext uri="{FF2B5EF4-FFF2-40B4-BE49-F238E27FC236}">
                <a16:creationId xmlns:a16="http://schemas.microsoft.com/office/drawing/2014/main" id="{DAE05351-315A-4BA9-A90A-FE5C949522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1851222"/>
            <a:ext cx="54482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374074" y="2140495"/>
            <a:ext cx="5074226" cy="3941650"/>
          </a:xfrm>
          <a:prstGeom prst="rect">
            <a:avLst/>
          </a:prstGeom>
        </p:spPr>
        <p:txBody>
          <a:bodyPr vert="horz" lIns="91440" tIns="45720" rIns="91440" bIns="45720" rtlCol="0">
            <a:normAutofit/>
          </a:bodyPr>
          <a:lstStyle/>
          <a:p>
            <a:pPr algn="just">
              <a:lnSpc>
                <a:spcPct val="90000"/>
              </a:lnSpc>
              <a:spcAft>
                <a:spcPts val="600"/>
              </a:spcAft>
            </a:pPr>
            <a:endParaRPr lang="en-US" sz="2400" dirty="0">
              <a:solidFill>
                <a:schemeClr val="bg1"/>
              </a:solidFill>
            </a:endParaRPr>
          </a:p>
        </p:txBody>
      </p:sp>
      <p:pic>
        <p:nvPicPr>
          <p:cNvPr id="2" name="Picture 1"/>
          <p:cNvPicPr>
            <a:picLocks noChangeAspect="1"/>
          </p:cNvPicPr>
          <p:nvPr/>
        </p:nvPicPr>
        <p:blipFill>
          <a:blip r:embed="rId2"/>
          <a:stretch>
            <a:fillRect/>
          </a:stretch>
        </p:blipFill>
        <p:spPr>
          <a:xfrm>
            <a:off x="6515727" y="1181726"/>
            <a:ext cx="5676273" cy="5676273"/>
          </a:xfrm>
          <a:prstGeom prst="rect">
            <a:avLst/>
          </a:prstGeom>
        </p:spPr>
      </p:pic>
      <p:grpSp>
        <p:nvGrpSpPr>
          <p:cNvPr id="13" name="Group 12">
            <a:extLst>
              <a:ext uri="{FF2B5EF4-FFF2-40B4-BE49-F238E27FC236}">
                <a16:creationId xmlns:a16="http://schemas.microsoft.com/office/drawing/2014/main" id="{9D20816A-53A8-414B-9615-2877C10816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74779" y="1850813"/>
            <a:ext cx="4917221" cy="5007187"/>
            <a:chOff x="6833344" y="1502570"/>
            <a:chExt cx="4917221" cy="5007187"/>
          </a:xfrm>
        </p:grpSpPr>
        <p:cxnSp>
          <p:nvCxnSpPr>
            <p:cNvPr id="14" name="Straight Connector 13">
              <a:extLst>
                <a:ext uri="{FF2B5EF4-FFF2-40B4-BE49-F238E27FC236}">
                  <a16:creationId xmlns:a16="http://schemas.microsoft.com/office/drawing/2014/main" id="{49CC84F6-0A3D-42D4-84D1-34E857123F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V="1">
              <a:off x="6833344" y="1502570"/>
              <a:ext cx="0" cy="5007187"/>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6FD32F-1C07-4AF8-994F-CDC99B5D441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6836570" y="1502570"/>
              <a:ext cx="491399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209864" y="2356994"/>
            <a:ext cx="6096000" cy="1754326"/>
          </a:xfrm>
          <a:prstGeom prst="rect">
            <a:avLst/>
          </a:prstGeom>
        </p:spPr>
        <p:txBody>
          <a:bodyPr>
            <a:spAutoFit/>
          </a:bodyPr>
          <a:lstStyle/>
          <a:p>
            <a:r>
              <a:rPr lang="en-US" dirty="0">
                <a:solidFill>
                  <a:schemeClr val="bg1"/>
                </a:solidFill>
              </a:rPr>
              <a:t>To ensure that your content is visually appealing, we will use images and videos to break up the text and provide a more engaging experience for your audience. Our team will also thoroughly proofread your content, ensuring that it is free of any errors.</a:t>
            </a:r>
          </a:p>
          <a:p>
            <a:endParaRPr lang="en-US" dirty="0"/>
          </a:p>
        </p:txBody>
      </p:sp>
    </p:spTree>
    <p:extLst>
      <p:ext uri="{BB962C8B-B14F-4D97-AF65-F5344CB8AC3E}">
        <p14:creationId xmlns:p14="http://schemas.microsoft.com/office/powerpoint/2010/main" val="11820192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Rectangle 1"/>
          <p:cNvSpPr/>
          <p:nvPr/>
        </p:nvSpPr>
        <p:spPr>
          <a:xfrm>
            <a:off x="1020467" y="1235868"/>
            <a:ext cx="4707671" cy="122565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dirty="0">
                <a:solidFill>
                  <a:schemeClr val="bg1"/>
                </a:solidFill>
                <a:latin typeface="+mj-lt"/>
                <a:ea typeface="+mj-ea"/>
                <a:cs typeface="+mj-cs"/>
              </a:rPr>
              <a:t>Stripe Setup and Integration</a:t>
            </a:r>
          </a:p>
        </p:txBody>
      </p:sp>
      <p:sp>
        <p:nvSpPr>
          <p:cNvPr id="4" name="Rectangle 3"/>
          <p:cNvSpPr/>
          <p:nvPr/>
        </p:nvSpPr>
        <p:spPr>
          <a:xfrm>
            <a:off x="1020467" y="2461518"/>
            <a:ext cx="5531639" cy="299936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600" dirty="0">
                <a:solidFill>
                  <a:schemeClr val="bg1"/>
                </a:solidFill>
              </a:rPr>
              <a:t> Stripe, a widely used payment processing platform, for your business. By integrating Stripe into your website, you can easily and securely accept online payments from your customers.</a:t>
            </a:r>
          </a:p>
          <a:p>
            <a:pPr indent="-228600">
              <a:lnSpc>
                <a:spcPct val="90000"/>
              </a:lnSpc>
              <a:spcAft>
                <a:spcPts val="600"/>
              </a:spcAft>
              <a:buFont typeface="Arial" panose="020B0604020202020204" pitchFamily="34" charset="0"/>
              <a:buChar char="•"/>
            </a:pPr>
            <a:r>
              <a:rPr lang="en-US" sz="1600" dirty="0">
                <a:solidFill>
                  <a:schemeClr val="bg1"/>
                </a:solidFill>
              </a:rPr>
              <a:t>To get started with Stripe, we will create an account on your behalf and gather some basic information about your business. Once the account is set up, we will seamlessly integrate Stripe into your website using plugins or APIs.</a:t>
            </a:r>
          </a:p>
          <a:p>
            <a:pPr marL="285750" indent="-285750">
              <a:lnSpc>
                <a:spcPct val="90000"/>
              </a:lnSpc>
              <a:spcAft>
                <a:spcPts val="600"/>
              </a:spcAft>
              <a:buFont typeface="Arial" panose="020B0604020202020204" pitchFamily="34" charset="0"/>
              <a:buChar char="•"/>
            </a:pPr>
            <a:r>
              <a:rPr lang="en-US" sz="1600" dirty="0">
                <a:solidFill>
                  <a:schemeClr val="bg1"/>
                </a:solidFill>
              </a:rPr>
              <a:t>Understanding  importance of securing your customers' payment information. That is why we will ensure that all relevant regulations, such as PCI DSS compliance, are adhered to. You can trust us to take the necessary steps to keep your customers' payment data safe.</a:t>
            </a:r>
          </a:p>
        </p:txBody>
      </p:sp>
      <p:pic>
        <p:nvPicPr>
          <p:cNvPr id="5" name="Picture 4"/>
          <p:cNvPicPr>
            <a:picLocks noChangeAspect="1"/>
          </p:cNvPicPr>
          <p:nvPr/>
        </p:nvPicPr>
        <p:blipFill rotWithShape="1">
          <a:blip r:embed="rId2"/>
          <a:srcRect r="3" b="4200"/>
          <a:stretch/>
        </p:blipFill>
        <p:spPr>
          <a:xfrm>
            <a:off x="6735467" y="977900"/>
            <a:ext cx="5037433" cy="4826000"/>
          </a:xfrm>
          <a:prstGeom prst="rect">
            <a:avLst/>
          </a:prstGeom>
        </p:spPr>
      </p:pic>
      <p:sp>
        <p:nvSpPr>
          <p:cNvPr id="12" name="Rectangle 11">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3">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4778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5B19E4-0108-41C4-8DB1-11BAE0B49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Rectangle 1"/>
          <p:cNvSpPr/>
          <p:nvPr/>
        </p:nvSpPr>
        <p:spPr>
          <a:xfrm>
            <a:off x="1295398" y="669925"/>
            <a:ext cx="4686295" cy="132556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800" b="1">
                <a:solidFill>
                  <a:schemeClr val="bg1"/>
                </a:solidFill>
                <a:latin typeface="+mj-lt"/>
                <a:ea typeface="+mj-ea"/>
                <a:cs typeface="+mj-cs"/>
              </a:rPr>
              <a:t>Web Design Recommendations</a:t>
            </a:r>
          </a:p>
        </p:txBody>
      </p:sp>
      <p:sp>
        <p:nvSpPr>
          <p:cNvPr id="3" name="Rectangle 2"/>
          <p:cNvSpPr/>
          <p:nvPr/>
        </p:nvSpPr>
        <p:spPr>
          <a:xfrm>
            <a:off x="1295398" y="2400304"/>
            <a:ext cx="4686295" cy="3441692"/>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endParaRPr lang="en-US" sz="2800" dirty="0">
              <a:solidFill>
                <a:schemeClr val="bg1"/>
              </a:solidFill>
            </a:endParaRPr>
          </a:p>
        </p:txBody>
      </p:sp>
      <p:pic>
        <p:nvPicPr>
          <p:cNvPr id="4" name="Picture 3"/>
          <p:cNvPicPr>
            <a:picLocks noChangeAspect="1"/>
          </p:cNvPicPr>
          <p:nvPr/>
        </p:nvPicPr>
        <p:blipFill rotWithShape="1">
          <a:blip r:embed="rId2"/>
          <a:srcRect l="7973" r="8138"/>
          <a:stretch/>
        </p:blipFill>
        <p:spPr>
          <a:xfrm>
            <a:off x="6438898" y="10"/>
            <a:ext cx="5753102" cy="6857990"/>
          </a:xfrm>
          <a:prstGeom prst="rect">
            <a:avLst/>
          </a:prstGeom>
        </p:spPr>
      </p:pic>
      <p:cxnSp>
        <p:nvCxnSpPr>
          <p:cNvPr id="11" name="Straight Connector 10">
            <a:extLst>
              <a:ext uri="{FF2B5EF4-FFF2-40B4-BE49-F238E27FC236}">
                <a16:creationId xmlns:a16="http://schemas.microsoft.com/office/drawing/2014/main" id="{C727A21A-62F5-405C-B7A5-439FD399328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38898"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641577A-888F-4E56-B9E4-CC57AC7B7B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95399" y="2026340"/>
            <a:ext cx="1089660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71450" y="2432623"/>
            <a:ext cx="6096000" cy="2862322"/>
          </a:xfrm>
          <a:prstGeom prst="rect">
            <a:avLst/>
          </a:prstGeom>
        </p:spPr>
        <p:txBody>
          <a:bodyPr>
            <a:spAutoFit/>
          </a:bodyPr>
          <a:lstStyle/>
          <a:p>
            <a:pPr marL="285750" indent="-285750">
              <a:buFont typeface="Arial" panose="020B0604020202020204" pitchFamily="34" charset="0"/>
              <a:buChar char="•"/>
            </a:pPr>
            <a:r>
              <a:rPr lang="en-US" dirty="0">
                <a:solidFill>
                  <a:schemeClr val="bg1"/>
                </a:solidFill>
              </a:rPr>
              <a:t>Assisting you in creating a website that provides an exceptional user experience. </a:t>
            </a:r>
          </a:p>
          <a:p>
            <a:pPr marL="285750" indent="-285750">
              <a:buFont typeface="Arial" panose="020B0604020202020204" pitchFamily="34" charset="0"/>
              <a:buChar char="•"/>
            </a:pPr>
            <a:r>
              <a:rPr lang="en-US" dirty="0">
                <a:solidFill>
                  <a:schemeClr val="bg1"/>
                </a:solidFill>
              </a:rPr>
              <a:t>Website should be easy to navigate and visually appealing. We will ensure that your website is optimized for all devices, including mobile devices. </a:t>
            </a:r>
          </a:p>
          <a:p>
            <a:pPr marL="285750" indent="-285750">
              <a:buFont typeface="Arial" panose="020B0604020202020204" pitchFamily="34" charset="0"/>
              <a:buChar char="•"/>
            </a:pPr>
            <a:r>
              <a:rPr lang="en-US" dirty="0">
                <a:solidFill>
                  <a:schemeClr val="bg1"/>
                </a:solidFill>
              </a:rPr>
              <a:t>Our designers will work with you to develop a color scheme that aligns with your brand, creating a cohesive and professional look. </a:t>
            </a:r>
            <a:endParaRPr lang="en-US" dirty="0"/>
          </a:p>
          <a:p>
            <a:endParaRPr lang="en-US" dirty="0"/>
          </a:p>
          <a:p>
            <a:endParaRPr lang="en-US" dirty="0"/>
          </a:p>
        </p:txBody>
      </p:sp>
    </p:spTree>
    <p:extLst>
      <p:ext uri="{BB962C8B-B14F-4D97-AF65-F5344CB8AC3E}">
        <p14:creationId xmlns:p14="http://schemas.microsoft.com/office/powerpoint/2010/main" val="4184628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A453D2-15D8-4403-815F-291FA1634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161EA6B-09CA-445B-AB0D-8DF76FA92D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EA1DAFF-CECA-492F-BFA1-22C64956B8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13" name="Oval 12">
              <a:extLst>
                <a:ext uri="{FF2B5EF4-FFF2-40B4-BE49-F238E27FC236}">
                  <a16:creationId xmlns:a16="http://schemas.microsoft.com/office/drawing/2014/main" id="{5D3D3744-142C-4653-90AB-546FE6B84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C69CAC-820B-41BA-BFCA-79B455768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D205E7A-88AB-4C4B-B8D1-5A76AA878B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0D4286E9-8501-4EBF-874C-74897B4B6F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45586ADC-910E-45C9-BAB4-CB0EFBEE5B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AB594C5-5BB0-49AE-8AAC-AE40A6F8A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a:extLst>
              <a:ext uri="{FF2B5EF4-FFF2-40B4-BE49-F238E27FC236}">
                <a16:creationId xmlns:a16="http://schemas.microsoft.com/office/drawing/2014/main" id="{B8114C98-A349-4111-A123-E8EAB86ABE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670FB431-AE18-414D-92F4-1D12D1991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3" name="Straight Connector 22">
              <a:extLst>
                <a:ext uri="{FF2B5EF4-FFF2-40B4-BE49-F238E27FC236}">
                  <a16:creationId xmlns:a16="http://schemas.microsoft.com/office/drawing/2014/main" id="{24467063-D74E-4D42-8790-B9F6D69584B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1D19BAC-1681-47BC-AAF5-92FAFFF6F4C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4347C2B-E846-452C-97AA-7E254FC1CE8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0EA2B35-7959-4C2A-84AA-FF5D94FEDE9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rotWithShape="1">
          <a:blip r:embed="rId2"/>
          <a:srcRect t="25803" r="1" b="22465"/>
          <a:stretch/>
        </p:blipFill>
        <p:spPr>
          <a:xfrm>
            <a:off x="626590" y="317578"/>
            <a:ext cx="10851111" cy="3508437"/>
          </a:xfrm>
          <a:prstGeom prst="rect">
            <a:avLst/>
          </a:prstGeom>
        </p:spPr>
      </p:pic>
      <p:grpSp>
        <p:nvGrpSpPr>
          <p:cNvPr id="28" name="Group 27">
            <a:extLst>
              <a:ext uri="{FF2B5EF4-FFF2-40B4-BE49-F238E27FC236}">
                <a16:creationId xmlns:a16="http://schemas.microsoft.com/office/drawing/2014/main" id="{AF19A774-30A5-488B-9BAF-629C644029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482489"/>
            <a:ext cx="304800" cy="429768"/>
            <a:chOff x="215328" y="-46937"/>
            <a:chExt cx="304800" cy="2773841"/>
          </a:xfrm>
        </p:grpSpPr>
        <p:cxnSp>
          <p:nvCxnSpPr>
            <p:cNvPr id="29" name="Straight Connector 28">
              <a:extLst>
                <a:ext uri="{FF2B5EF4-FFF2-40B4-BE49-F238E27FC236}">
                  <a16:creationId xmlns:a16="http://schemas.microsoft.com/office/drawing/2014/main" id="{291EBF88-5B98-4258-A542-14C3AF2E522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BC2D58-9E3C-490D-BD7A-61EF07EA79E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6CF1BB4-1C1D-4EDE-BA26-0243FCF83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0C83729-E02F-4512-AFE7-F4792228BD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4" name="Rectangle 33">
            <a:extLst>
              <a:ext uri="{FF2B5EF4-FFF2-40B4-BE49-F238E27FC236}">
                <a16:creationId xmlns:a16="http://schemas.microsoft.com/office/drawing/2014/main" id="{E2D3D3F2-ABBB-4453-B1C5-1BEBF7E4D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8214E4A5-A0D2-42C4-8D14-D2A7E495F0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37" name="Straight Connector 36">
              <a:extLst>
                <a:ext uri="{FF2B5EF4-FFF2-40B4-BE49-F238E27FC236}">
                  <a16:creationId xmlns:a16="http://schemas.microsoft.com/office/drawing/2014/main" id="{7494D7A0-6B21-41E8-A7D3-0033BBB7915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141D7D-32B0-448E-A666-EA8703AFCF2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8D87E268-6345-420F-8B97-B37ED04100E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5E1622E-7FA6-4760-A2BF-A8105EBF7BB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5486080" y="4018143"/>
            <a:ext cx="5674105" cy="2129599"/>
          </a:xfrm>
          <a:prstGeom prst="rect">
            <a:avLst/>
          </a:prstGeom>
          <a:noFill/>
        </p:spPr>
        <p:txBody>
          <a:bodyPr vert="horz" lIns="91440" tIns="45720" rIns="91440" bIns="45720" rtlCol="0" anchor="t">
            <a:normAutofit/>
          </a:bodyPr>
          <a:lstStyle/>
          <a:p>
            <a:pPr indent="-228600" algn="just">
              <a:lnSpc>
                <a:spcPct val="90000"/>
              </a:lnSpc>
              <a:spcAft>
                <a:spcPts val="600"/>
              </a:spcAft>
              <a:buFont typeface="Arial" panose="020B0604020202020204" pitchFamily="34" charset="0"/>
              <a:buChar char="•"/>
            </a:pPr>
            <a:endParaRPr lang="en-US" sz="2400" dirty="0">
              <a:solidFill>
                <a:schemeClr val="bg1"/>
              </a:solidFill>
            </a:endParaRPr>
          </a:p>
        </p:txBody>
      </p:sp>
      <p:sp>
        <p:nvSpPr>
          <p:cNvPr id="4" name="Rectangle 3"/>
          <p:cNvSpPr/>
          <p:nvPr/>
        </p:nvSpPr>
        <p:spPr>
          <a:xfrm>
            <a:off x="2714001" y="4028229"/>
            <a:ext cx="7510348" cy="2585323"/>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By strategically placing CTAs, we aim to encourage your website visitors to take action, whether it's making a purchase, filling out a contact form, or subscribing to your newsletter. Our team of experts carefully analyzes your website and creates tailored CTAs that align with your brand's goals.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dirty="0">
                <a:solidFill>
                  <a:schemeClr val="bg1"/>
                </a:solidFill>
              </a:rPr>
              <a:t>Moreover, we use A/B testing to determine which CTAs are the most effective in converting your website visitors into loyal customers. This process helps us to continuously improve your website's performance and ensure that your business is thriving online.</a:t>
            </a:r>
          </a:p>
        </p:txBody>
      </p:sp>
    </p:spTree>
    <p:extLst>
      <p:ext uri="{BB962C8B-B14F-4D97-AF65-F5344CB8AC3E}">
        <p14:creationId xmlns:p14="http://schemas.microsoft.com/office/powerpoint/2010/main" val="446426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1913</Words>
  <Application>Microsoft Office PowerPoint</Application>
  <PresentationFormat>Widescreen</PresentationFormat>
  <Paragraphs>110</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From Domain to Development: Everything you need to Build an Online Presence</vt:lpstr>
      <vt:lpstr>Agenda</vt:lpstr>
      <vt:lpstr>Domain Name Recommendation and Research</vt:lpstr>
      <vt:lpstr>PowerPoint Presentation</vt:lpstr>
      <vt:lpstr>Content Writing Research and Writing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Domain to Development: A Comprehensive Guide to Launching Your Online Presence</dc:title>
  <dc:creator>Azka Shafqat</dc:creator>
  <cp:lastModifiedBy>Saeed Mehdi</cp:lastModifiedBy>
  <cp:revision>29</cp:revision>
  <dcterms:created xsi:type="dcterms:W3CDTF">2023-05-03T15:56:19Z</dcterms:created>
  <dcterms:modified xsi:type="dcterms:W3CDTF">2023-05-22T15:14:20Z</dcterms:modified>
</cp:coreProperties>
</file>